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sldIdLst>
    <p:sldId id="256" r:id="rId2"/>
    <p:sldId id="294" r:id="rId3"/>
    <p:sldId id="295" r:id="rId4"/>
    <p:sldId id="275" r:id="rId5"/>
    <p:sldId id="277" r:id="rId6"/>
    <p:sldId id="272" r:id="rId7"/>
    <p:sldId id="279" r:id="rId8"/>
    <p:sldId id="278" r:id="rId9"/>
    <p:sldId id="263" r:id="rId10"/>
    <p:sldId id="260" r:id="rId11"/>
    <p:sldId id="261" r:id="rId12"/>
    <p:sldId id="262" r:id="rId13"/>
    <p:sldId id="265" r:id="rId14"/>
    <p:sldId id="282" r:id="rId15"/>
    <p:sldId id="264" r:id="rId16"/>
    <p:sldId id="296" r:id="rId17"/>
    <p:sldId id="297" r:id="rId18"/>
    <p:sldId id="298" r:id="rId19"/>
    <p:sldId id="299" r:id="rId20"/>
    <p:sldId id="300" r:id="rId21"/>
    <p:sldId id="292" r:id="rId22"/>
    <p:sldId id="293" r:id="rId23"/>
    <p:sldId id="289" r:id="rId24"/>
    <p:sldId id="290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33300"/>
    <a:srgbClr val="FFFFFF"/>
    <a:srgbClr val="FFFF99"/>
    <a:srgbClr val="663300"/>
    <a:srgbClr val="6600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PravoslavieMas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3350" y="3860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69075" y="274638"/>
            <a:ext cx="2128838" cy="63230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79388" y="274638"/>
            <a:ext cx="6237287" cy="63230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388" y="1557338"/>
            <a:ext cx="4183062" cy="5040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14850" y="1557338"/>
            <a:ext cx="4183063" cy="5040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PravoslavieSlaid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274638"/>
            <a:ext cx="6913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557338"/>
            <a:ext cx="8518525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-3388"/>
            <a:ext cx="8463314" cy="1717876"/>
          </a:xfrm>
        </p:spPr>
        <p:txBody>
          <a:bodyPr/>
          <a:lstStyle/>
          <a:p>
            <a:r>
              <a:rPr lang="ru-RU" b="1" dirty="0" smtClean="0">
                <a:solidFill>
                  <a:srgbClr val="333300"/>
                </a:solidFill>
              </a:rPr>
              <a:t> </a:t>
            </a:r>
            <a:br>
              <a:rPr lang="ru-RU" b="1" dirty="0" smtClean="0">
                <a:solidFill>
                  <a:srgbClr val="333300"/>
                </a:solidFill>
              </a:rPr>
            </a:br>
            <a:r>
              <a:rPr lang="ru-RU" sz="2800" b="1" dirty="0" smtClean="0"/>
              <a:t>Социализация обучающихся через совместную творческую деятельность светских и церковной организаций района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b="1" dirty="0">
              <a:solidFill>
                <a:srgbClr val="3333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67944" y="4426565"/>
            <a:ext cx="507605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solidFill>
                <a:srgbClr val="3333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333300"/>
                </a:solidFill>
              </a:rPr>
              <a:t> </a:t>
            </a:r>
            <a:r>
              <a:rPr lang="ru-RU" sz="2000" dirty="0" smtClean="0">
                <a:solidFill>
                  <a:srgbClr val="333300"/>
                </a:solidFill>
              </a:rPr>
              <a:t>Директор </a:t>
            </a:r>
          </a:p>
          <a:p>
            <a:pPr algn="ctr"/>
            <a:r>
              <a:rPr lang="ru-RU" sz="2000" dirty="0" smtClean="0">
                <a:solidFill>
                  <a:srgbClr val="333300"/>
                </a:solidFill>
              </a:rPr>
              <a:t>КОГОБУ СШ </a:t>
            </a:r>
            <a:r>
              <a:rPr lang="ru-RU" sz="2000" dirty="0" err="1" smtClean="0">
                <a:solidFill>
                  <a:srgbClr val="333300"/>
                </a:solidFill>
              </a:rPr>
              <a:t>пгт</a:t>
            </a:r>
            <a:r>
              <a:rPr lang="ru-RU" sz="2000" dirty="0" smtClean="0">
                <a:solidFill>
                  <a:srgbClr val="333300"/>
                </a:solidFill>
              </a:rPr>
              <a:t> </a:t>
            </a:r>
            <a:r>
              <a:rPr lang="ru-RU" sz="2000" dirty="0" err="1" smtClean="0">
                <a:solidFill>
                  <a:srgbClr val="333300"/>
                </a:solidFill>
              </a:rPr>
              <a:t>Арбаж</a:t>
            </a:r>
            <a:r>
              <a:rPr lang="ru-RU" sz="2000" dirty="0" smtClean="0">
                <a:solidFill>
                  <a:srgbClr val="333300"/>
                </a:solidFill>
              </a:rPr>
              <a:t> </a:t>
            </a:r>
          </a:p>
          <a:p>
            <a:pPr algn="ctr"/>
            <a:r>
              <a:rPr lang="ru-RU" sz="2000" dirty="0" smtClean="0">
                <a:solidFill>
                  <a:srgbClr val="333300"/>
                </a:solidFill>
              </a:rPr>
              <a:t>Филатова Е.В.   </a:t>
            </a:r>
          </a:p>
          <a:p>
            <a:pPr algn="ctr"/>
            <a:r>
              <a:rPr lang="ru-RU" sz="3200" b="1" dirty="0" smtClean="0">
                <a:solidFill>
                  <a:srgbClr val="660033"/>
                </a:solidFill>
              </a:rPr>
              <a:t> </a:t>
            </a:r>
            <a:endParaRPr lang="ru-RU" sz="3200" dirty="0">
              <a:solidFill>
                <a:srgbClr val="660033"/>
              </a:solidFill>
            </a:endParaRPr>
          </a:p>
        </p:txBody>
      </p:sp>
      <p:pic>
        <p:nvPicPr>
          <p:cNvPr id="5" name="Содержимое 3" descr="P1380274.JPG"/>
          <p:cNvPicPr>
            <a:picLocks noChangeAspect="1"/>
          </p:cNvPicPr>
          <p:nvPr/>
        </p:nvPicPr>
        <p:blipFill>
          <a:blip r:embed="rId2" cstate="print"/>
          <a:srcRect l="19498" r="5377"/>
          <a:stretch>
            <a:fillRect/>
          </a:stretch>
        </p:blipFill>
        <p:spPr bwMode="auto">
          <a:xfrm flipH="1">
            <a:off x="0" y="1785926"/>
            <a:ext cx="4643470" cy="4104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:\конкурс нрав подвиг учителя 19\приложение 3\учащиеся участники концерта.jpg"/>
          <p:cNvPicPr/>
          <p:nvPr/>
        </p:nvPicPr>
        <p:blipFill rotWithShape="1">
          <a:blip r:embed="rId2" cstate="print"/>
          <a:srcRect l="4494" r="4862"/>
          <a:stretch/>
        </p:blipFill>
        <p:spPr bwMode="auto">
          <a:xfrm>
            <a:off x="179512" y="1916832"/>
            <a:ext cx="5112568" cy="3753568"/>
          </a:xfrm>
          <a:prstGeom prst="rect">
            <a:avLst/>
          </a:prstGeom>
          <a:noFill/>
          <a:ln w="9525">
            <a:solidFill>
              <a:srgbClr val="333300"/>
            </a:solidFill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68158"/>
            <a:ext cx="8507288" cy="882336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333300"/>
                </a:solidFill>
              </a:rPr>
              <a:t>Программа «Пути небесные»</a:t>
            </a:r>
            <a:endParaRPr lang="ru-RU" b="1" dirty="0">
              <a:solidFill>
                <a:srgbClr val="333300"/>
              </a:solidFill>
            </a:endParaRPr>
          </a:p>
        </p:txBody>
      </p:sp>
      <p:pic>
        <p:nvPicPr>
          <p:cNvPr id="5" name="Рисунок 4" descr="H:\конкурс нрав подвиг учителя 19\приложение 3\поздравление участников.jpg"/>
          <p:cNvPicPr/>
          <p:nvPr/>
        </p:nvPicPr>
        <p:blipFill rotWithShape="1">
          <a:blip r:embed="rId3" cstate="print"/>
          <a:srcRect r="2088"/>
          <a:stretch/>
        </p:blipFill>
        <p:spPr bwMode="auto">
          <a:xfrm flipH="1">
            <a:off x="5436096" y="3332240"/>
            <a:ext cx="3645016" cy="2338160"/>
          </a:xfrm>
          <a:prstGeom prst="rect">
            <a:avLst/>
          </a:prstGeom>
          <a:noFill/>
          <a:ln w="9525">
            <a:solidFill>
              <a:srgbClr val="3333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1196"/>
            <a:ext cx="8126006" cy="1143000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333300"/>
                </a:solidFill>
              </a:rPr>
              <a:t>Конкурс сочинений </a:t>
            </a:r>
            <a:br>
              <a:rPr lang="ru-RU" b="1" dirty="0" smtClean="0">
                <a:solidFill>
                  <a:srgbClr val="333300"/>
                </a:solidFill>
              </a:rPr>
            </a:br>
            <a:r>
              <a:rPr lang="ru-RU" b="1" dirty="0" smtClean="0">
                <a:solidFill>
                  <a:srgbClr val="333300"/>
                </a:solidFill>
              </a:rPr>
              <a:t>«Я и православие» 2018 год</a:t>
            </a:r>
            <a:endParaRPr lang="ru-RU" b="1" dirty="0">
              <a:solidFill>
                <a:srgbClr val="333300"/>
              </a:solidFill>
            </a:endParaRPr>
          </a:p>
        </p:txBody>
      </p:sp>
      <p:pic>
        <p:nvPicPr>
          <p:cNvPr id="4" name="Содержимое 3" descr="сочинение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340769"/>
            <a:ext cx="2792997" cy="3960440"/>
          </a:xfrm>
          <a:ln>
            <a:solidFill>
              <a:srgbClr val="333300"/>
            </a:solidFill>
          </a:ln>
        </p:spPr>
      </p:pic>
      <p:pic>
        <p:nvPicPr>
          <p:cNvPr id="6" name="Рисунок 5" descr="сочинение 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00989" y="1344458"/>
            <a:ext cx="3034184" cy="4176464"/>
          </a:xfrm>
          <a:prstGeom prst="rect">
            <a:avLst/>
          </a:prstGeom>
          <a:ln>
            <a:solidFill>
              <a:srgbClr val="333300"/>
            </a:solidFill>
          </a:ln>
        </p:spPr>
      </p:pic>
      <p:pic>
        <p:nvPicPr>
          <p:cNvPr id="7" name="Рисунок 6" descr="сочинение 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43164" y="1340769"/>
            <a:ext cx="2993331" cy="4244512"/>
          </a:xfrm>
          <a:prstGeom prst="rect">
            <a:avLst/>
          </a:prstGeom>
          <a:ln>
            <a:solidFill>
              <a:srgbClr val="333300"/>
            </a:solidFill>
          </a:ln>
        </p:spPr>
      </p:pic>
      <p:pic>
        <p:nvPicPr>
          <p:cNvPr id="5" name="Рисунок 4" descr="сочинение 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07704" y="3959203"/>
            <a:ext cx="1992717" cy="2825652"/>
          </a:xfrm>
          <a:prstGeom prst="rect">
            <a:avLst/>
          </a:prstGeom>
          <a:ln>
            <a:solidFill>
              <a:srgbClr val="333300"/>
            </a:solidFill>
          </a:ln>
        </p:spPr>
      </p:pic>
      <p:pic>
        <p:nvPicPr>
          <p:cNvPr id="8" name="Рисунок 7" descr="сочинение 1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31723" y="4005063"/>
            <a:ext cx="1960374" cy="2779791"/>
          </a:xfrm>
          <a:prstGeom prst="rect">
            <a:avLst/>
          </a:prstGeom>
          <a:ln>
            <a:solidFill>
              <a:srgbClr val="333300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536" y="188640"/>
            <a:ext cx="9684568" cy="994122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333300"/>
                </a:solidFill>
              </a:rPr>
              <a:t>Добрая сказка про злого снеговика, который масленицу украл</a:t>
            </a:r>
            <a:endParaRPr lang="ru-RU" sz="4000" b="1" dirty="0">
              <a:solidFill>
                <a:srgbClr val="333300"/>
              </a:solidFill>
            </a:endParaRPr>
          </a:p>
        </p:txBody>
      </p:sp>
      <p:pic>
        <p:nvPicPr>
          <p:cNvPr id="4" name="Содержимое 3" descr="H:\конкурс нрав подвиг учителя 19\приложение 5\сказочное представление 1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84784"/>
            <a:ext cx="3600400" cy="2552007"/>
          </a:xfrm>
          <a:prstGeom prst="rect">
            <a:avLst/>
          </a:prstGeom>
          <a:noFill/>
          <a:ln w="9525">
            <a:solidFill>
              <a:srgbClr val="333300"/>
            </a:solidFill>
            <a:miter lim="800000"/>
            <a:headEnd/>
            <a:tailEnd/>
          </a:ln>
        </p:spPr>
      </p:pic>
      <p:pic>
        <p:nvPicPr>
          <p:cNvPr id="5" name="Рисунок 4" descr="H:\конкурс нрав подвиг учителя 19\приложение 5\сказочное представление 2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486705"/>
            <a:ext cx="3543600" cy="2550086"/>
          </a:xfrm>
          <a:prstGeom prst="rect">
            <a:avLst/>
          </a:prstGeom>
          <a:noFill/>
          <a:ln w="9525">
            <a:solidFill>
              <a:srgbClr val="333300"/>
            </a:solidFill>
            <a:miter lim="800000"/>
            <a:headEnd/>
            <a:tailEnd/>
          </a:ln>
        </p:spPr>
      </p:pic>
      <p:pic>
        <p:nvPicPr>
          <p:cNvPr id="6" name="Рисунок 5" descr="H:\конкурс нрав подвиг учителя 19\приложение 5\сказочное представление 2.jpg"/>
          <p:cNvPicPr/>
          <p:nvPr/>
        </p:nvPicPr>
        <p:blipFill rotWithShape="1">
          <a:blip r:embed="rId4" cstate="print"/>
          <a:srcRect l="9259"/>
          <a:stretch/>
        </p:blipFill>
        <p:spPr bwMode="auto">
          <a:xfrm>
            <a:off x="4867636" y="4174202"/>
            <a:ext cx="3528392" cy="2520280"/>
          </a:xfrm>
          <a:prstGeom prst="rect">
            <a:avLst/>
          </a:prstGeom>
          <a:noFill/>
          <a:ln w="9525">
            <a:solidFill>
              <a:srgbClr val="333300"/>
            </a:solidFill>
            <a:miter lim="800000"/>
            <a:headEnd/>
            <a:tailEnd/>
          </a:ln>
        </p:spPr>
      </p:pic>
      <p:pic>
        <p:nvPicPr>
          <p:cNvPr id="7" name="Рисунок 6" descr="H:\конкурс нрав подвиг учителя 19\приложение 5\сказочное представление 3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4149080"/>
            <a:ext cx="3600400" cy="2520280"/>
          </a:xfrm>
          <a:prstGeom prst="rect">
            <a:avLst/>
          </a:prstGeom>
          <a:noFill/>
          <a:ln w="9525">
            <a:solidFill>
              <a:srgbClr val="3333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13094" y="152105"/>
            <a:ext cx="9468544" cy="1484784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333300"/>
                </a:solidFill>
              </a:rPr>
              <a:t>Конференция </a:t>
            </a:r>
            <a:br>
              <a:rPr lang="ru-RU" sz="4000" b="1" dirty="0" smtClean="0">
                <a:solidFill>
                  <a:srgbClr val="333300"/>
                </a:solidFill>
              </a:rPr>
            </a:br>
            <a:r>
              <a:rPr lang="ru-RU" sz="4000" b="1" dirty="0" smtClean="0">
                <a:solidFill>
                  <a:srgbClr val="333300"/>
                </a:solidFill>
              </a:rPr>
              <a:t>«Молодежь: свобода, выбор и ответственность»</a:t>
            </a:r>
            <a:endParaRPr lang="ru-RU" sz="4000" b="1" dirty="0">
              <a:solidFill>
                <a:srgbClr val="333300"/>
              </a:solidFill>
            </a:endParaRPr>
          </a:p>
        </p:txBody>
      </p:sp>
      <p:pic>
        <p:nvPicPr>
          <p:cNvPr id="4" name="Содержимое 3" descr="IMG_4532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7732" r="5252" b="7264"/>
          <a:stretch/>
        </p:blipFill>
        <p:spPr>
          <a:xfrm>
            <a:off x="4860033" y="1844824"/>
            <a:ext cx="3960440" cy="2368726"/>
          </a:xfrm>
          <a:ln>
            <a:solidFill>
              <a:srgbClr val="333300"/>
            </a:solidFill>
          </a:ln>
        </p:spPr>
      </p:pic>
      <p:pic>
        <p:nvPicPr>
          <p:cNvPr id="5" name="Рисунок 4" descr="IMG_4450.JPG"/>
          <p:cNvPicPr>
            <a:picLocks noChangeAspect="1"/>
          </p:cNvPicPr>
          <p:nvPr/>
        </p:nvPicPr>
        <p:blipFill rotWithShape="1">
          <a:blip r:embed="rId3" cstate="print"/>
          <a:srcRect l="6301" r="5528" b="26764"/>
          <a:stretch/>
        </p:blipFill>
        <p:spPr>
          <a:xfrm>
            <a:off x="117839" y="4360708"/>
            <a:ext cx="4302223" cy="2382333"/>
          </a:xfrm>
          <a:prstGeom prst="rect">
            <a:avLst/>
          </a:prstGeom>
          <a:ln>
            <a:solidFill>
              <a:srgbClr val="333300"/>
            </a:solidFill>
          </a:ln>
        </p:spPr>
      </p:pic>
      <p:pic>
        <p:nvPicPr>
          <p:cNvPr id="6" name="Рисунок 5" descr="IMG_4429.JPG"/>
          <p:cNvPicPr>
            <a:picLocks noChangeAspect="1"/>
          </p:cNvPicPr>
          <p:nvPr/>
        </p:nvPicPr>
        <p:blipFill rotWithShape="1">
          <a:blip r:embed="rId4" cstate="print"/>
          <a:srcRect l="19623" t="7621" r="28251" b="17335"/>
          <a:stretch/>
        </p:blipFill>
        <p:spPr>
          <a:xfrm rot="16200000">
            <a:off x="132716" y="1891620"/>
            <a:ext cx="2325842" cy="2232248"/>
          </a:xfrm>
          <a:prstGeom prst="rect">
            <a:avLst/>
          </a:prstGeom>
          <a:ln>
            <a:solidFill>
              <a:srgbClr val="333300"/>
            </a:solidFill>
          </a:ln>
        </p:spPr>
      </p:pic>
      <p:pic>
        <p:nvPicPr>
          <p:cNvPr id="7" name="Содержимое 3" descr="IMG_4577.JPG"/>
          <p:cNvPicPr>
            <a:picLocks noChangeAspect="1"/>
          </p:cNvPicPr>
          <p:nvPr/>
        </p:nvPicPr>
        <p:blipFill rotWithShape="1">
          <a:blip r:embed="rId5" cstate="print"/>
          <a:srcRect l="2789" t="15096" r="2938"/>
          <a:stretch/>
        </p:blipFill>
        <p:spPr bwMode="auto">
          <a:xfrm>
            <a:off x="4860032" y="4365104"/>
            <a:ext cx="3960440" cy="2377937"/>
          </a:xfrm>
          <a:prstGeom prst="rect">
            <a:avLst/>
          </a:prstGeom>
          <a:noFill/>
          <a:ln w="9525">
            <a:solidFill>
              <a:srgbClr val="333300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699792" y="1988840"/>
            <a:ext cx="17202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333300"/>
                </a:solidFill>
              </a:rPr>
              <a:t>2019 год</a:t>
            </a:r>
            <a:endParaRPr lang="ru-RU" sz="4400" b="1" dirty="0">
              <a:solidFill>
                <a:srgbClr val="3333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7776864" cy="418058"/>
          </a:xfrm>
        </p:spPr>
        <p:txBody>
          <a:bodyPr/>
          <a:lstStyle/>
          <a:p>
            <a:r>
              <a:rPr lang="ru-RU" b="1" dirty="0" smtClean="0">
                <a:solidFill>
                  <a:srgbClr val="333300"/>
                </a:solidFill>
              </a:rPr>
              <a:t>Темы выступлений</a:t>
            </a:r>
            <a:endParaRPr lang="ru-RU" b="1" dirty="0">
              <a:solidFill>
                <a:srgbClr val="3333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9776" y="836712"/>
            <a:ext cx="8446393" cy="5904954"/>
          </a:xfrm>
        </p:spPr>
        <p:txBody>
          <a:bodyPr/>
          <a:lstStyle/>
          <a:p>
            <a:pPr algn="just"/>
            <a:r>
              <a:rPr lang="ru-RU" sz="2400" b="1" dirty="0" smtClean="0"/>
              <a:t>Экологические проекты: </a:t>
            </a:r>
            <a:r>
              <a:rPr lang="ru-RU" sz="2400" dirty="0" smtClean="0"/>
              <a:t>«По району с рюкзаком»;   «Я не хочу, чтоб было так»;«Моя малая Родина»- групповые работы учащихся 11 классов</a:t>
            </a:r>
          </a:p>
          <a:p>
            <a:pPr algn="just"/>
            <a:r>
              <a:rPr lang="ru-RU" sz="2400" b="1" dirty="0" smtClean="0"/>
              <a:t> Исследовательские проекты: </a:t>
            </a:r>
            <a:r>
              <a:rPr lang="ru-RU" sz="2400" dirty="0" smtClean="0"/>
              <a:t>«</a:t>
            </a:r>
            <a:r>
              <a:rPr lang="ru-RU" sz="2400" dirty="0" err="1" smtClean="0"/>
              <a:t>Арбаж</a:t>
            </a:r>
            <a:r>
              <a:rPr lang="ru-RU" sz="2400" dirty="0" smtClean="0"/>
              <a:t> православный» Мохова М. Л.,  зав сектором архивной работы администрации </a:t>
            </a:r>
            <a:r>
              <a:rPr lang="ru-RU" sz="2400" dirty="0" err="1" smtClean="0"/>
              <a:t>Арбажского</a:t>
            </a:r>
            <a:r>
              <a:rPr lang="ru-RU" sz="2400" dirty="0" smtClean="0"/>
              <a:t> района,      «История Троицкого храма» (</a:t>
            </a:r>
            <a:r>
              <a:rPr lang="ru-RU" sz="2400" dirty="0" err="1" smtClean="0"/>
              <a:t>Пасынкова</a:t>
            </a:r>
            <a:r>
              <a:rPr lang="ru-RU" sz="2400" dirty="0" smtClean="0"/>
              <a:t> Алина,  </a:t>
            </a:r>
            <a:r>
              <a:rPr lang="ru-RU" sz="2400" dirty="0" err="1" smtClean="0"/>
              <a:t>Сорвижская</a:t>
            </a:r>
            <a:r>
              <a:rPr lang="ru-RU" sz="2400" dirty="0" smtClean="0"/>
              <a:t> школа), «Да не погаснет в душах свет» (</a:t>
            </a:r>
            <a:r>
              <a:rPr lang="ru-RU" sz="2400" dirty="0" err="1" smtClean="0"/>
              <a:t>Ронжина</a:t>
            </a:r>
            <a:r>
              <a:rPr lang="ru-RU" sz="2400" dirty="0" smtClean="0"/>
              <a:t> Ксения, </a:t>
            </a:r>
            <a:r>
              <a:rPr lang="ru-RU" sz="2400" dirty="0" err="1" smtClean="0"/>
              <a:t>Мосуновская</a:t>
            </a:r>
            <a:r>
              <a:rPr lang="ru-RU" sz="2400" dirty="0" smtClean="0"/>
              <a:t> школа)</a:t>
            </a:r>
          </a:p>
          <a:p>
            <a:pPr algn="just"/>
            <a:r>
              <a:rPr lang="ru-RU" sz="2400" dirty="0" smtClean="0"/>
              <a:t> </a:t>
            </a:r>
            <a:r>
              <a:rPr lang="ru-RU" sz="2400" b="1" dirty="0" smtClean="0"/>
              <a:t>Информационный проект </a:t>
            </a:r>
            <a:r>
              <a:rPr lang="ru-RU" sz="2400" dirty="0" smtClean="0"/>
              <a:t>«Любимый лагерь, до новой встречи!» (Стародубцева К  7а класс)</a:t>
            </a:r>
          </a:p>
          <a:p>
            <a:pPr algn="just"/>
            <a:r>
              <a:rPr lang="ru-RU" sz="2400" b="1" dirty="0" smtClean="0"/>
              <a:t>Социальные проекты:  </a:t>
            </a:r>
            <a:r>
              <a:rPr lang="ru-RU" sz="2400" dirty="0" smtClean="0"/>
              <a:t>«Счастливая семья – это 7-я» (</a:t>
            </a:r>
            <a:r>
              <a:rPr lang="ru-RU" sz="2400" dirty="0" err="1" smtClean="0"/>
              <a:t>Негир</a:t>
            </a:r>
            <a:r>
              <a:rPr lang="ru-RU" sz="2400" dirty="0" smtClean="0"/>
              <a:t> И 10 класс) «Маленьких дел не бывает» (</a:t>
            </a:r>
            <a:r>
              <a:rPr lang="ru-RU" sz="2400" dirty="0" err="1" smtClean="0"/>
              <a:t>Гулина</a:t>
            </a:r>
            <a:r>
              <a:rPr lang="ru-RU" sz="2400" dirty="0" smtClean="0"/>
              <a:t> Н 11 класс) «Вахта памяти 2018» (</a:t>
            </a:r>
            <a:r>
              <a:rPr lang="ru-RU" sz="2400" dirty="0" err="1" smtClean="0"/>
              <a:t>Кибешев</a:t>
            </a:r>
            <a:r>
              <a:rPr lang="ru-RU" sz="2400" dirty="0" smtClean="0"/>
              <a:t> Д 9а класс)</a:t>
            </a:r>
            <a:endParaRPr lang="ru-RU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156990"/>
          </a:xfrm>
        </p:spPr>
        <p:txBody>
          <a:bodyPr>
            <a:noAutofit/>
          </a:bodyPr>
          <a:lstStyle/>
          <a:p>
            <a:pPr algn="ctr"/>
            <a:r>
              <a:rPr lang="ru-RU" sz="3800" b="1" dirty="0" smtClean="0">
                <a:solidFill>
                  <a:srgbClr val="333300"/>
                </a:solidFill>
              </a:rPr>
              <a:t>Конференция «Молодежь: свобода, выбор и ответственность»</a:t>
            </a:r>
            <a:endParaRPr lang="ru-RU" sz="3800" b="1" dirty="0">
              <a:solidFill>
                <a:srgbClr val="333300"/>
              </a:solidFill>
            </a:endParaRPr>
          </a:p>
        </p:txBody>
      </p:sp>
      <p:pic>
        <p:nvPicPr>
          <p:cNvPr id="4" name="Содержимое 3" descr="H:\конкурс нрав подвиг учителя 19\приложение 7\выставка отряда Гранит.JPG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2273" t="13836"/>
          <a:stretch/>
        </p:blipFill>
        <p:spPr bwMode="auto">
          <a:xfrm>
            <a:off x="5221607" y="4423360"/>
            <a:ext cx="3270624" cy="2115616"/>
          </a:xfrm>
          <a:prstGeom prst="rect">
            <a:avLst/>
          </a:prstGeom>
          <a:noFill/>
          <a:ln w="9525">
            <a:solidFill>
              <a:srgbClr val="333300"/>
            </a:solidFill>
            <a:miter lim="800000"/>
            <a:headEnd/>
            <a:tailEnd/>
          </a:ln>
        </p:spPr>
      </p:pic>
      <p:pic>
        <p:nvPicPr>
          <p:cNvPr id="5" name="Рисунок 4" descr="H:\конкурс нрав подвиг учителя 19\приложение 7\Выставка Гранит.JPG"/>
          <p:cNvPicPr/>
          <p:nvPr/>
        </p:nvPicPr>
        <p:blipFill rotWithShape="1">
          <a:blip r:embed="rId3" cstate="print"/>
          <a:srcRect l="8000" t="9091" b="1878"/>
          <a:stretch/>
        </p:blipFill>
        <p:spPr bwMode="auto">
          <a:xfrm>
            <a:off x="611560" y="4437112"/>
            <a:ext cx="3312368" cy="2115616"/>
          </a:xfrm>
          <a:prstGeom prst="rect">
            <a:avLst/>
          </a:prstGeom>
          <a:noFill/>
          <a:ln w="9525">
            <a:solidFill>
              <a:srgbClr val="333300"/>
            </a:solidFill>
            <a:miter lim="800000"/>
            <a:headEnd/>
            <a:tailEnd/>
          </a:ln>
        </p:spPr>
      </p:pic>
      <p:pic>
        <p:nvPicPr>
          <p:cNvPr id="6" name="Рисунок 5" descr="H:\конкурс нрав подвиг учителя 19\приложение 6\Конференция фото\выступление Кибешев Д.JPG"/>
          <p:cNvPicPr/>
          <p:nvPr/>
        </p:nvPicPr>
        <p:blipFill>
          <a:blip r:embed="rId4" cstate="print"/>
          <a:srcRect r="22816" b="20300"/>
          <a:stretch>
            <a:fillRect/>
          </a:stretch>
        </p:blipFill>
        <p:spPr bwMode="auto">
          <a:xfrm>
            <a:off x="179512" y="1496917"/>
            <a:ext cx="4176464" cy="2716900"/>
          </a:xfrm>
          <a:prstGeom prst="rect">
            <a:avLst/>
          </a:prstGeom>
          <a:noFill/>
          <a:ln w="9525">
            <a:solidFill>
              <a:srgbClr val="333300"/>
            </a:solidFill>
            <a:miter lim="800000"/>
            <a:headEnd/>
            <a:tailEnd/>
          </a:ln>
        </p:spPr>
      </p:pic>
      <p:pic>
        <p:nvPicPr>
          <p:cNvPr id="7" name="Содержимое 7" descr="находки.JPG"/>
          <p:cNvPicPr>
            <a:picLocks noChangeAspect="1"/>
          </p:cNvPicPr>
          <p:nvPr/>
        </p:nvPicPr>
        <p:blipFill>
          <a:blip r:embed="rId5" cstate="print"/>
          <a:srcRect l="4648" t="5739" b="3450"/>
          <a:stretch>
            <a:fillRect/>
          </a:stretch>
        </p:blipFill>
        <p:spPr bwMode="auto">
          <a:xfrm>
            <a:off x="4788024" y="1496917"/>
            <a:ext cx="4137791" cy="2695704"/>
          </a:xfrm>
          <a:prstGeom prst="rect">
            <a:avLst/>
          </a:prstGeom>
          <a:noFill/>
          <a:ln w="9525">
            <a:solidFill>
              <a:srgbClr val="3333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/>
              <a:t>Межрайонная   конференция </a:t>
            </a:r>
            <a:br>
              <a:rPr lang="ru-RU" sz="2800" b="1" dirty="0" smtClean="0"/>
            </a:br>
            <a:r>
              <a:rPr lang="ru-RU" sz="2800" b="1" dirty="0" smtClean="0"/>
              <a:t>«Мы выросли, не знавшие войны. </a:t>
            </a:r>
            <a:br>
              <a:rPr lang="ru-RU" sz="2800" b="1" dirty="0" smtClean="0"/>
            </a:br>
            <a:r>
              <a:rPr lang="ru-RU" sz="2800" b="1" dirty="0" smtClean="0"/>
              <a:t>За нас сражались прадеды и деды!» </a:t>
            </a:r>
            <a:endParaRPr lang="ru-RU" sz="2800" b="1" dirty="0"/>
          </a:p>
        </p:txBody>
      </p:sp>
      <p:pic>
        <p:nvPicPr>
          <p:cNvPr id="4" name="Содержимое 3" descr="P1430303.JPG"/>
          <p:cNvPicPr>
            <a:picLocks noGrp="1" noChangeAspect="1"/>
          </p:cNvPicPr>
          <p:nvPr>
            <p:ph idx="1"/>
          </p:nvPr>
        </p:nvPicPr>
        <p:blipFill>
          <a:blip r:embed="rId2"/>
          <a:srcRect l="4939" t="26929" r="6588" b="10708"/>
          <a:stretch>
            <a:fillRect/>
          </a:stretch>
        </p:blipFill>
        <p:spPr>
          <a:xfrm>
            <a:off x="2428828" y="3714728"/>
            <a:ext cx="6715172" cy="3143272"/>
          </a:xfrm>
          <a:ln>
            <a:solidFill>
              <a:srgbClr val="0070C0"/>
            </a:solidFill>
          </a:ln>
        </p:spPr>
      </p:pic>
      <p:pic>
        <p:nvPicPr>
          <p:cNvPr id="5" name="Рисунок 4" descr="P1430304.JPG"/>
          <p:cNvPicPr>
            <a:picLocks noChangeAspect="1"/>
          </p:cNvPicPr>
          <p:nvPr/>
        </p:nvPicPr>
        <p:blipFill>
          <a:blip r:embed="rId3" cstate="print"/>
          <a:srcRect l="16762" t="3884"/>
          <a:stretch>
            <a:fillRect/>
          </a:stretch>
        </p:blipFill>
        <p:spPr>
          <a:xfrm>
            <a:off x="0" y="1571611"/>
            <a:ext cx="5214942" cy="3998859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/>
              <a:t>Межрайонная   конференция </a:t>
            </a:r>
            <a:br>
              <a:rPr lang="ru-RU" sz="2800" b="1" dirty="0" smtClean="0"/>
            </a:br>
            <a:r>
              <a:rPr lang="ru-RU" sz="2800" b="1" dirty="0" smtClean="0"/>
              <a:t>«Мы выросли, не знавшие войны. </a:t>
            </a:r>
            <a:br>
              <a:rPr lang="ru-RU" sz="2800" b="1" dirty="0" smtClean="0"/>
            </a:br>
            <a:r>
              <a:rPr lang="ru-RU" sz="2800" b="1" dirty="0" smtClean="0"/>
              <a:t>За нас сражались прадеды и деды!» </a:t>
            </a:r>
            <a:endParaRPr lang="ru-RU" sz="2800" b="1" dirty="0"/>
          </a:p>
        </p:txBody>
      </p:sp>
      <p:pic>
        <p:nvPicPr>
          <p:cNvPr id="4" name="Содержимое 3" descr="P14303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6780" b="19182"/>
          <a:stretch>
            <a:fillRect/>
          </a:stretch>
        </p:blipFill>
        <p:spPr>
          <a:xfrm>
            <a:off x="0" y="1489374"/>
            <a:ext cx="4429124" cy="2549916"/>
          </a:xfrm>
          <a:ln>
            <a:solidFill>
              <a:srgbClr val="0070C0"/>
            </a:solidFill>
          </a:ln>
        </p:spPr>
      </p:pic>
      <p:pic>
        <p:nvPicPr>
          <p:cNvPr id="5" name="Рисунок 4" descr="P1430334.JPG"/>
          <p:cNvPicPr>
            <a:picLocks noChangeAspect="1"/>
          </p:cNvPicPr>
          <p:nvPr/>
        </p:nvPicPr>
        <p:blipFill>
          <a:blip r:embed="rId3" cstate="print"/>
          <a:srcRect r="6954" b="24005"/>
          <a:stretch>
            <a:fillRect/>
          </a:stretch>
        </p:blipFill>
        <p:spPr>
          <a:xfrm>
            <a:off x="4534016" y="1500174"/>
            <a:ext cx="4609984" cy="250033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Рисунок 5" descr="P1430352.JPG"/>
          <p:cNvPicPr>
            <a:picLocks noChangeAspect="1"/>
          </p:cNvPicPr>
          <p:nvPr/>
        </p:nvPicPr>
        <p:blipFill>
          <a:blip r:embed="rId4" cstate="print"/>
          <a:srcRect l="11111" r="13333" b="29725"/>
          <a:stretch>
            <a:fillRect/>
          </a:stretch>
        </p:blipFill>
        <p:spPr>
          <a:xfrm>
            <a:off x="357157" y="4143380"/>
            <a:ext cx="4048153" cy="250033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7" name="Рисунок 6" descr="P1430382.JPG"/>
          <p:cNvPicPr>
            <a:picLocks noChangeAspect="1"/>
          </p:cNvPicPr>
          <p:nvPr/>
        </p:nvPicPr>
        <p:blipFill>
          <a:blip r:embed="rId5" cstate="print"/>
          <a:srcRect l="31372" t="11420" r="21569" b="29526"/>
          <a:stretch>
            <a:fillRect/>
          </a:stretch>
        </p:blipFill>
        <p:spPr>
          <a:xfrm>
            <a:off x="5343502" y="4143380"/>
            <a:ext cx="3086122" cy="2571768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/>
              <a:t>Межрайонная   конференция </a:t>
            </a:r>
            <a:br>
              <a:rPr lang="ru-RU" sz="2800" b="1" dirty="0" smtClean="0"/>
            </a:br>
            <a:r>
              <a:rPr lang="ru-RU" sz="2800" b="1" dirty="0" smtClean="0"/>
              <a:t>«Мы выросли, не знавшие войны. </a:t>
            </a:r>
            <a:br>
              <a:rPr lang="ru-RU" sz="2800" b="1" dirty="0" smtClean="0"/>
            </a:br>
            <a:r>
              <a:rPr lang="ru-RU" sz="2800" b="1" dirty="0" smtClean="0"/>
              <a:t>За нас сражались прадеды и деды!» </a:t>
            </a:r>
            <a:endParaRPr lang="ru-RU" sz="2800" b="1" dirty="0"/>
          </a:p>
        </p:txBody>
      </p:sp>
      <p:pic>
        <p:nvPicPr>
          <p:cNvPr id="4" name="Содержимое 3" descr="P143040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1557337"/>
            <a:ext cx="7805113" cy="5183083"/>
          </a:xfrm>
          <a:ln>
            <a:solidFill>
              <a:srgbClr val="0070C0"/>
            </a:solidFill>
          </a:ln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8286776" cy="1285884"/>
          </a:xfrm>
        </p:spPr>
        <p:txBody>
          <a:bodyPr/>
          <a:lstStyle/>
          <a:p>
            <a:r>
              <a:rPr lang="ru-RU" b="1" dirty="0" smtClean="0"/>
              <a:t>Да не погаснет в душах свет</a:t>
            </a:r>
            <a:endParaRPr lang="ru-RU" b="1" dirty="0"/>
          </a:p>
        </p:txBody>
      </p:sp>
      <p:pic>
        <p:nvPicPr>
          <p:cNvPr id="4" name="Содержимое 3" descr="IMG_14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1214422"/>
            <a:ext cx="4624901" cy="3468676"/>
          </a:xfrm>
          <a:ln>
            <a:solidFill>
              <a:srgbClr val="0070C0"/>
            </a:solidFill>
          </a:ln>
        </p:spPr>
      </p:pic>
      <p:pic>
        <p:nvPicPr>
          <p:cNvPr id="5" name="Рисунок 4" descr="арбаж2.jpg"/>
          <p:cNvPicPr>
            <a:picLocks noChangeAspect="1"/>
          </p:cNvPicPr>
          <p:nvPr/>
        </p:nvPicPr>
        <p:blipFill>
          <a:blip r:embed="rId3"/>
          <a:srcRect t="8693" r="6921" b="14814"/>
          <a:stretch>
            <a:fillRect/>
          </a:stretch>
        </p:blipFill>
        <p:spPr>
          <a:xfrm>
            <a:off x="4027212" y="3714752"/>
            <a:ext cx="5116788" cy="3143248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Цель совместной деятельности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воспитание человека, обладающего духовно-нравственными ценностями: чувством  гражданского достоинства и гордости, ответственности, социальной активности, любви к Родине, способного  оценивать и сознательно выстраивать на основе традиционных моральных норм и нравственных идеалов отношения к себе, другим людям, обществу, государству, Отечеству 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6664354" cy="368280"/>
          </a:xfrm>
        </p:spPr>
        <p:txBody>
          <a:bodyPr/>
          <a:lstStyle/>
          <a:p>
            <a:r>
              <a:rPr lang="ru-RU" b="1" dirty="0" smtClean="0"/>
              <a:t>План  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785794"/>
            <a:ext cx="8483631" cy="5811856"/>
          </a:xfrm>
        </p:spPr>
        <p:txBody>
          <a:bodyPr/>
          <a:lstStyle/>
          <a:p>
            <a:pPr lvl="0"/>
            <a:r>
              <a:rPr lang="ru-RU" sz="2800" dirty="0" smtClean="0"/>
              <a:t>Тематика проведения праздника  </a:t>
            </a:r>
          </a:p>
          <a:p>
            <a:pPr lvl="0"/>
            <a:r>
              <a:rPr lang="ru-RU" sz="2800" dirty="0" smtClean="0"/>
              <a:t> Форма  проведения </a:t>
            </a:r>
          </a:p>
          <a:p>
            <a:pPr lvl="0"/>
            <a:r>
              <a:rPr lang="ru-RU" sz="2800" dirty="0" smtClean="0"/>
              <a:t> Конкурс  на лучший сценарий проведения праздника</a:t>
            </a:r>
          </a:p>
          <a:p>
            <a:pPr lvl="0"/>
            <a:r>
              <a:rPr lang="ru-RU" sz="2800" dirty="0" smtClean="0"/>
              <a:t> Создание рабочих  групп  </a:t>
            </a:r>
          </a:p>
          <a:p>
            <a:pPr lvl="0"/>
            <a:r>
              <a:rPr lang="ru-RU" sz="2800" dirty="0" smtClean="0"/>
              <a:t>Подготовка к празднику </a:t>
            </a:r>
          </a:p>
          <a:p>
            <a:pPr lvl="0"/>
            <a:r>
              <a:rPr lang="ru-RU" sz="2800" dirty="0" smtClean="0"/>
              <a:t>Проведение праздника</a:t>
            </a:r>
          </a:p>
          <a:p>
            <a:pPr lvl="0"/>
            <a:r>
              <a:rPr lang="ru-RU" sz="2800" dirty="0" smtClean="0"/>
              <a:t>Подведение итогов конкурсов, награждение</a:t>
            </a:r>
          </a:p>
          <a:p>
            <a:pPr lvl="0"/>
            <a:r>
              <a:rPr lang="ru-RU" sz="2800" dirty="0" smtClean="0"/>
              <a:t>Рефлексия </a:t>
            </a:r>
          </a:p>
          <a:p>
            <a:pPr lvl="0"/>
            <a:r>
              <a:rPr lang="ru-RU" sz="2800" dirty="0" smtClean="0"/>
              <a:t>Освещение мероприятия  на сайте школы, в школьной газете и в СМИ </a:t>
            </a:r>
          </a:p>
          <a:p>
            <a:endParaRPr lang="ru-RU" sz="1400" dirty="0"/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4056" y="34250"/>
            <a:ext cx="6912768" cy="850106"/>
          </a:xfrm>
        </p:spPr>
        <p:txBody>
          <a:bodyPr/>
          <a:lstStyle/>
          <a:p>
            <a:r>
              <a:rPr lang="ru-RU" sz="3600" b="1" dirty="0" smtClean="0">
                <a:solidFill>
                  <a:srgbClr val="333300"/>
                </a:solidFill>
              </a:rPr>
              <a:t> </a:t>
            </a:r>
            <a:r>
              <a:rPr lang="ru-RU" b="1" dirty="0" smtClean="0">
                <a:solidFill>
                  <a:srgbClr val="333300"/>
                </a:solidFill>
              </a:rPr>
              <a:t>Ресурсы </a:t>
            </a:r>
            <a:endParaRPr lang="ru-RU" b="1" dirty="0">
              <a:solidFill>
                <a:srgbClr val="333300"/>
              </a:solidFill>
            </a:endParaRPr>
          </a:p>
        </p:txBody>
      </p:sp>
      <p:pic>
        <p:nvPicPr>
          <p:cNvPr id="4" name="Содержимое 3" descr="P14009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4250" y="980728"/>
            <a:ext cx="4086524" cy="2711940"/>
          </a:xfrm>
          <a:prstGeom prst="rect">
            <a:avLst/>
          </a:prstGeom>
          <a:ln>
            <a:solidFill>
              <a:srgbClr val="333300"/>
            </a:solidFill>
          </a:ln>
        </p:spPr>
      </p:pic>
      <p:pic>
        <p:nvPicPr>
          <p:cNvPr id="1026" name="Picture 2" descr="C:\Documents and Settings\Admin\Рабочий стол\АРБАЖ За нравственный подвиг учителя\конкурс нрав подвиг учителя 19\приложение 9\концерт.JPG"/>
          <p:cNvPicPr>
            <a:picLocks noChangeAspect="1" noChangeArrowheads="1"/>
          </p:cNvPicPr>
          <p:nvPr/>
        </p:nvPicPr>
        <p:blipFill rotWithShape="1">
          <a:blip r:embed="rId3" cstate="print"/>
          <a:srcRect l="4916" r="7152"/>
          <a:stretch/>
        </p:blipFill>
        <p:spPr bwMode="auto">
          <a:xfrm>
            <a:off x="467544" y="3888432"/>
            <a:ext cx="3600400" cy="2729974"/>
          </a:xfrm>
          <a:prstGeom prst="rect">
            <a:avLst/>
          </a:prstGeom>
          <a:noFill/>
          <a:ln>
            <a:solidFill>
              <a:srgbClr val="333300"/>
            </a:solidFill>
          </a:ln>
        </p:spPr>
      </p:pic>
      <p:pic>
        <p:nvPicPr>
          <p:cNvPr id="5" name="Рисунок 4" descr="XX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980728"/>
            <a:ext cx="4054103" cy="2711973"/>
          </a:xfrm>
          <a:prstGeom prst="rect">
            <a:avLst/>
          </a:prstGeom>
          <a:ln>
            <a:solidFill>
              <a:srgbClr val="333300"/>
            </a:solidFill>
          </a:ln>
        </p:spPr>
      </p:pic>
      <p:pic>
        <p:nvPicPr>
          <p:cNvPr id="6" name="Рисунок 5" descr="1.jpg"/>
          <p:cNvPicPr>
            <a:picLocks noChangeAspect="1"/>
          </p:cNvPicPr>
          <p:nvPr/>
        </p:nvPicPr>
        <p:blipFill rotWithShape="1">
          <a:blip r:embed="rId5" cstate="print"/>
          <a:srcRect l="1927" t="1482" r="5566"/>
          <a:stretch/>
        </p:blipFill>
        <p:spPr>
          <a:xfrm>
            <a:off x="5076056" y="3857650"/>
            <a:ext cx="3456384" cy="2760756"/>
          </a:xfrm>
          <a:prstGeom prst="rect">
            <a:avLst/>
          </a:prstGeom>
          <a:ln>
            <a:solidFill>
              <a:srgbClr val="333300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853" y="-13220"/>
            <a:ext cx="8425060" cy="994122"/>
          </a:xfrm>
        </p:spPr>
        <p:txBody>
          <a:bodyPr/>
          <a:lstStyle/>
          <a:p>
            <a:r>
              <a:rPr lang="ru-RU" b="1" dirty="0" smtClean="0">
                <a:solidFill>
                  <a:srgbClr val="333300"/>
                </a:solidFill>
              </a:rPr>
              <a:t>Результаты проекта</a:t>
            </a:r>
            <a:endParaRPr lang="ru-RU" b="1" dirty="0">
              <a:solidFill>
                <a:srgbClr val="3333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764704"/>
            <a:ext cx="8518401" cy="5832946"/>
          </a:xfrm>
        </p:spPr>
        <p:txBody>
          <a:bodyPr/>
          <a:lstStyle/>
          <a:p>
            <a:pPr marL="0" indent="0">
              <a:buNone/>
            </a:pPr>
            <a:r>
              <a:rPr lang="ru-RU" sz="2800" u="sng" dirty="0" smtClean="0"/>
              <a:t>Качественные</a:t>
            </a:r>
            <a:r>
              <a:rPr lang="ru-RU" sz="2800" dirty="0" smtClean="0"/>
              <a:t>: воспитание социально активных людей, отражение в СМИ    </a:t>
            </a:r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r>
              <a:rPr lang="ru-RU" sz="2400" dirty="0" smtClean="0"/>
              <a:t>  </a:t>
            </a:r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 smtClean="0"/>
          </a:p>
          <a:p>
            <a:pPr marL="0" indent="0">
              <a:buNone/>
            </a:pPr>
            <a:endParaRPr lang="ru-RU" sz="2400" u="sng" dirty="0" smtClean="0"/>
          </a:p>
          <a:p>
            <a:pPr marL="0" indent="0">
              <a:buNone/>
            </a:pPr>
            <a:r>
              <a:rPr lang="ru-RU" sz="2800" u="sng" dirty="0" smtClean="0"/>
              <a:t>Количественные</a:t>
            </a:r>
            <a:r>
              <a:rPr lang="ru-RU" sz="2800" dirty="0" smtClean="0"/>
              <a:t>: увеличение числа участников праздника    </a:t>
            </a:r>
            <a:endParaRPr lang="ru-RU" sz="2800" dirty="0"/>
          </a:p>
        </p:txBody>
      </p:sp>
      <p:pic>
        <p:nvPicPr>
          <p:cNvPr id="5" name="Рисунок 4" descr="грамота балыбердина ю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28802"/>
            <a:ext cx="2342140" cy="3223887"/>
          </a:xfrm>
          <a:prstGeom prst="rect">
            <a:avLst/>
          </a:prstGeom>
          <a:ln>
            <a:solidFill>
              <a:srgbClr val="333300"/>
            </a:solidFill>
          </a:ln>
        </p:spPr>
      </p:pic>
      <p:pic>
        <p:nvPicPr>
          <p:cNvPr id="4" name="Рисунок 3" descr="грамоты участие в дне православной молодеж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43042" y="2928934"/>
            <a:ext cx="3786182" cy="2520177"/>
          </a:xfrm>
          <a:prstGeom prst="rect">
            <a:avLst/>
          </a:prstGeom>
          <a:ln>
            <a:solidFill>
              <a:srgbClr val="333300"/>
            </a:solidFill>
          </a:ln>
        </p:spPr>
      </p:pic>
      <p:pic>
        <p:nvPicPr>
          <p:cNvPr id="6" name="Рисунок 5" descr="грамота гулин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005624" y="1066550"/>
            <a:ext cx="3062658" cy="4215658"/>
          </a:xfrm>
          <a:prstGeom prst="rect">
            <a:avLst/>
          </a:prstGeom>
          <a:ln>
            <a:solidFill>
              <a:srgbClr val="333300"/>
            </a:solidFill>
          </a:ln>
        </p:spPr>
      </p:pic>
      <p:pic>
        <p:nvPicPr>
          <p:cNvPr id="7" name="Рисунок 6" descr="диплом моя малая родина 2.jpg"/>
          <p:cNvPicPr>
            <a:picLocks noChangeAspect="1"/>
          </p:cNvPicPr>
          <p:nvPr/>
        </p:nvPicPr>
        <p:blipFill rotWithShape="1">
          <a:blip r:embed="rId5" cstate="print"/>
          <a:srcRect t="3329" b="3003"/>
          <a:stretch/>
        </p:blipFill>
        <p:spPr>
          <a:xfrm rot="5400000">
            <a:off x="6351476" y="2732494"/>
            <a:ext cx="2345704" cy="3024336"/>
          </a:xfrm>
          <a:prstGeom prst="rect">
            <a:avLst/>
          </a:prstGeom>
          <a:ln>
            <a:solidFill>
              <a:srgbClr val="333300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816" y="-243408"/>
            <a:ext cx="9036496" cy="1052736"/>
          </a:xfrm>
        </p:spPr>
        <p:txBody>
          <a:bodyPr/>
          <a:lstStyle/>
          <a:p>
            <a:pPr>
              <a:defRPr/>
            </a:pPr>
            <a:r>
              <a:rPr lang="ru-RU" sz="2800" b="1" dirty="0">
                <a:solidFill>
                  <a:srgbClr val="333300"/>
                </a:solidFill>
              </a:rPr>
              <a:t>Школьная </a:t>
            </a:r>
            <a:r>
              <a:rPr lang="ru-RU" sz="2800" b="1" dirty="0" smtClean="0">
                <a:solidFill>
                  <a:srgbClr val="333300"/>
                </a:solidFill>
              </a:rPr>
              <a:t>газета, </a:t>
            </a:r>
            <a:r>
              <a:rPr lang="ru-RU" sz="2800" b="1" dirty="0">
                <a:solidFill>
                  <a:srgbClr val="333300"/>
                </a:solidFill>
              </a:rPr>
              <a:t>«</a:t>
            </a:r>
            <a:r>
              <a:rPr lang="ru-RU" sz="2800" b="1" dirty="0" err="1" smtClean="0">
                <a:solidFill>
                  <a:srgbClr val="333300"/>
                </a:solidFill>
              </a:rPr>
              <a:t>Арбажские</a:t>
            </a:r>
            <a:r>
              <a:rPr lang="ru-RU" sz="2800" b="1" dirty="0" smtClean="0">
                <a:solidFill>
                  <a:srgbClr val="333300"/>
                </a:solidFill>
              </a:rPr>
              <a:t> вести», «Просвет» </a:t>
            </a:r>
            <a:endParaRPr lang="ru-RU" sz="2800" b="1" dirty="0">
              <a:solidFill>
                <a:srgbClr val="333300"/>
              </a:solidFill>
            </a:endParaRPr>
          </a:p>
        </p:txBody>
      </p:sp>
      <p:pic>
        <p:nvPicPr>
          <p:cNvPr id="5" name="Рисунок 4" descr="газета я.jpg"/>
          <p:cNvPicPr>
            <a:picLocks noChangeAspect="1"/>
          </p:cNvPicPr>
          <p:nvPr/>
        </p:nvPicPr>
        <p:blipFill rotWithShape="1">
          <a:blip r:embed="rId2" cstate="print"/>
          <a:srcRect l="18483" t="7042" b="40705"/>
          <a:stretch/>
        </p:blipFill>
        <p:spPr>
          <a:xfrm rot="5400000">
            <a:off x="3025290" y="820003"/>
            <a:ext cx="4112458" cy="3628651"/>
          </a:xfrm>
          <a:prstGeom prst="rect">
            <a:avLst/>
          </a:prstGeom>
          <a:ln>
            <a:solidFill>
              <a:srgbClr val="333300"/>
            </a:solidFill>
          </a:ln>
        </p:spPr>
      </p:pic>
      <p:pic>
        <p:nvPicPr>
          <p:cNvPr id="7" name="Содержимое 6" descr="АВ День православной молодежи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b="15406"/>
          <a:stretch/>
        </p:blipFill>
        <p:spPr>
          <a:xfrm>
            <a:off x="1149385" y="4765661"/>
            <a:ext cx="1796907" cy="2092339"/>
          </a:xfrm>
        </p:spPr>
      </p:pic>
      <p:pic>
        <p:nvPicPr>
          <p:cNvPr id="68612" name="Содержимое 3" descr="P1390641.JPG"/>
          <p:cNvPicPr>
            <a:picLocks noChangeAspect="1"/>
          </p:cNvPicPr>
          <p:nvPr/>
        </p:nvPicPr>
        <p:blipFill rotWithShape="1">
          <a:blip r:embed="rId4" cstate="print"/>
          <a:srcRect l="3088" t="3100" r="21774" b="6248"/>
          <a:stretch/>
        </p:blipFill>
        <p:spPr bwMode="auto">
          <a:xfrm>
            <a:off x="4716016" y="3501008"/>
            <a:ext cx="4032448" cy="3230619"/>
          </a:xfrm>
          <a:prstGeom prst="rect">
            <a:avLst/>
          </a:prstGeom>
          <a:noFill/>
          <a:ln w="9525">
            <a:solidFill>
              <a:srgbClr val="333300"/>
            </a:solidFill>
            <a:miter lim="800000"/>
            <a:headEnd/>
            <a:tailEnd/>
          </a:ln>
        </p:spPr>
      </p:pic>
      <p:pic>
        <p:nvPicPr>
          <p:cNvPr id="8" name="Рисунок 7" descr="нег.jpg"/>
          <p:cNvPicPr>
            <a:picLocks noChangeAspect="1"/>
          </p:cNvPicPr>
          <p:nvPr/>
        </p:nvPicPr>
        <p:blipFill rotWithShape="1">
          <a:blip r:embed="rId5" cstate="print"/>
          <a:srcRect l="1157" t="3071" r="4855" b="4259"/>
          <a:stretch/>
        </p:blipFill>
        <p:spPr>
          <a:xfrm>
            <a:off x="21147" y="586102"/>
            <a:ext cx="3024336" cy="410445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PravoslaviePrint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6151" name="Rectangle 7"/>
          <p:cNvSpPr>
            <a:spLocks noGrp="1" noChangeArrowheads="1"/>
          </p:cNvSpPr>
          <p:nvPr>
            <p:ph type="title"/>
          </p:nvPr>
        </p:nvSpPr>
        <p:spPr>
          <a:xfrm>
            <a:off x="557808" y="3068960"/>
            <a:ext cx="8028384" cy="1656184"/>
          </a:xfrm>
        </p:spPr>
        <p:txBody>
          <a:bodyPr/>
          <a:lstStyle/>
          <a:p>
            <a:r>
              <a:rPr lang="ru-RU" sz="5400" b="1" dirty="0" smtClean="0">
                <a:solidFill>
                  <a:srgbClr val="333300"/>
                </a:solidFill>
              </a:rPr>
              <a:t>Спасибо за внимание!</a:t>
            </a:r>
            <a:endParaRPr lang="ru-RU" b="1" dirty="0">
              <a:solidFill>
                <a:srgbClr val="3333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71612"/>
            <a:ext cx="8858280" cy="5026038"/>
          </a:xfrm>
        </p:spPr>
        <p:txBody>
          <a:bodyPr/>
          <a:lstStyle/>
          <a:p>
            <a:r>
              <a:rPr lang="ru-RU" dirty="0" smtClean="0"/>
              <a:t>Способствовать обновлению содержания  духовно-нравственного  воспитания   </a:t>
            </a:r>
          </a:p>
          <a:p>
            <a:r>
              <a:rPr lang="ru-RU" dirty="0" smtClean="0"/>
              <a:t>Укреплять   взаимодействие  светской и церковной систем образования по духовно-нравственному воспитанию  учащихся</a:t>
            </a:r>
          </a:p>
          <a:p>
            <a:r>
              <a:rPr lang="ru-RU" dirty="0" smtClean="0"/>
              <a:t> Содействовать воспитанию творческой, духовно  богатой личности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33400"/>
            <a:ext cx="8147248" cy="80736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333300"/>
                </a:solidFill>
              </a:rPr>
              <a:t>Тип проекта </a:t>
            </a:r>
            <a:endParaRPr lang="ru-RU" b="1" dirty="0">
              <a:solidFill>
                <a:srgbClr val="3333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268760"/>
            <a:ext cx="8964488" cy="558924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  Задумывался: краткосрочный</a:t>
            </a:r>
          </a:p>
          <a:p>
            <a:pPr>
              <a:buNone/>
            </a:pPr>
            <a:r>
              <a:rPr lang="ru-RU" dirty="0" smtClean="0"/>
              <a:t>  Получился: долговременный</a:t>
            </a:r>
          </a:p>
          <a:p>
            <a:pPr algn="ctr">
              <a:buNone/>
            </a:pPr>
            <a:r>
              <a:rPr lang="ru-RU" sz="4800" b="1" dirty="0" smtClean="0">
                <a:solidFill>
                  <a:srgbClr val="333300"/>
                </a:solidFill>
              </a:rPr>
              <a:t>Категория участников:  </a:t>
            </a:r>
          </a:p>
          <a:p>
            <a:pPr>
              <a:buNone/>
            </a:pPr>
            <a:r>
              <a:rPr lang="ru-RU" dirty="0" smtClean="0"/>
              <a:t>   1-4 класс</a:t>
            </a:r>
          </a:p>
          <a:p>
            <a:pPr>
              <a:buNone/>
            </a:pPr>
            <a:r>
              <a:rPr lang="ru-RU" dirty="0" smtClean="0"/>
              <a:t>   5-8 класс</a:t>
            </a:r>
          </a:p>
          <a:p>
            <a:pPr>
              <a:buNone/>
            </a:pPr>
            <a:r>
              <a:rPr lang="ru-RU" dirty="0" smtClean="0"/>
              <a:t>   9-11 класс</a:t>
            </a:r>
          </a:p>
          <a:p>
            <a:pPr>
              <a:buNone/>
            </a:pPr>
            <a:r>
              <a:rPr lang="ru-RU" dirty="0" smtClean="0"/>
              <a:t>   педагоги, школы района, родители, работники </a:t>
            </a:r>
            <a:r>
              <a:rPr lang="ru-RU" dirty="0" err="1" smtClean="0"/>
              <a:t>РЦКиД</a:t>
            </a:r>
            <a:r>
              <a:rPr lang="ru-RU" dirty="0" smtClean="0"/>
              <a:t>, музея, библиотеки, Отдел по делам молодежи, СМИ, общественные организации </a:t>
            </a:r>
          </a:p>
          <a:p>
            <a:pPr>
              <a:buNone/>
            </a:pPr>
            <a:r>
              <a:rPr lang="ru-RU" dirty="0" smtClean="0"/>
              <a:t>    и др. 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401080" cy="983032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900" b="1" dirty="0" smtClean="0">
                <a:solidFill>
                  <a:srgbClr val="333300"/>
                </a:solidFill>
              </a:rPr>
              <a:t>Главная концепция проекта </a:t>
            </a:r>
            <a:r>
              <a:rPr lang="ru-RU" sz="3100" b="1" dirty="0" smtClean="0">
                <a:solidFill>
                  <a:srgbClr val="333300"/>
                </a:solidFill>
              </a:rPr>
              <a:t/>
            </a:r>
            <a:br>
              <a:rPr lang="ru-RU" sz="3100" b="1" dirty="0" smtClean="0">
                <a:solidFill>
                  <a:srgbClr val="333300"/>
                </a:solidFill>
              </a:rPr>
            </a:br>
            <a:r>
              <a:rPr lang="ru-RU" sz="2700" b="1" dirty="0" smtClean="0">
                <a:solidFill>
                  <a:srgbClr val="333300"/>
                </a:solidFill>
              </a:rPr>
              <a:t>(Идеи заложены в Национальной доктрине образования  РФ, «Законе об образовании», ФГОС, Программе духовно-нравственного воспитания ) 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708920"/>
            <a:ext cx="9144000" cy="2520280"/>
          </a:xfrm>
        </p:spPr>
        <p:txBody>
          <a:bodyPr/>
          <a:lstStyle/>
          <a:p>
            <a:r>
              <a:rPr lang="ru-RU" sz="2800" dirty="0" smtClean="0"/>
              <a:t>Духовно-нравственное становление личности ребенка</a:t>
            </a:r>
          </a:p>
          <a:p>
            <a:r>
              <a:rPr lang="ru-RU" sz="2800" dirty="0" smtClean="0"/>
              <a:t>Формирование представления о </a:t>
            </a:r>
            <a:r>
              <a:rPr lang="ru-RU" sz="2800" dirty="0" err="1" smtClean="0"/>
              <a:t>социо</a:t>
            </a:r>
            <a:r>
              <a:rPr lang="ru-RU" sz="2800" dirty="0" smtClean="0"/>
              <a:t>-культурной среде, в которой он живет</a:t>
            </a:r>
          </a:p>
          <a:p>
            <a:r>
              <a:rPr lang="ru-RU" sz="2800" dirty="0" smtClean="0"/>
              <a:t>Стимулирование мотивации к </a:t>
            </a:r>
            <a:r>
              <a:rPr lang="ru-RU" sz="2800" dirty="0"/>
              <a:t>самоутверждению</a:t>
            </a:r>
          </a:p>
          <a:p>
            <a:pPr marL="0" indent="0">
              <a:buNone/>
            </a:pPr>
            <a:r>
              <a:rPr lang="ru-RU" sz="2800" dirty="0" smtClean="0"/>
              <a:t>   и самосовершенствованию </a:t>
            </a:r>
          </a:p>
          <a:p>
            <a:r>
              <a:rPr lang="ru-RU" sz="2800" dirty="0" smtClean="0"/>
              <a:t>Воспитание гражданина РФ</a:t>
            </a:r>
            <a:endParaRPr lang="ru-RU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8" y="274638"/>
            <a:ext cx="8281044" cy="121014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333300"/>
                </a:solidFill>
              </a:rPr>
              <a:t>Риски </a:t>
            </a:r>
            <a:endParaRPr lang="ru-RU" b="1" dirty="0">
              <a:solidFill>
                <a:srgbClr val="3333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060848"/>
            <a:ext cx="9017084" cy="4176464"/>
          </a:xfrm>
        </p:spPr>
        <p:txBody>
          <a:bodyPr>
            <a:normAutofit fontScale="77500" lnSpcReduction="20000"/>
          </a:bodyPr>
          <a:lstStyle/>
          <a:p>
            <a:pPr marL="536575" indent="-457200"/>
            <a:r>
              <a:rPr lang="ru-RU" sz="3600" dirty="0" smtClean="0"/>
              <a:t>Будет мала активность </a:t>
            </a:r>
          </a:p>
          <a:p>
            <a:pPr marL="536575" indent="-457200">
              <a:buNone/>
            </a:pPr>
            <a:r>
              <a:rPr lang="ru-RU" sz="3600" dirty="0" smtClean="0"/>
              <a:t> </a:t>
            </a:r>
          </a:p>
          <a:p>
            <a:pPr marL="536575" indent="-457200"/>
            <a:r>
              <a:rPr lang="ru-RU" sz="3600" dirty="0" smtClean="0"/>
              <a:t>П</a:t>
            </a:r>
            <a:r>
              <a:rPr lang="ru-RU" sz="3600" smtClean="0"/>
              <a:t>раздник </a:t>
            </a:r>
            <a:r>
              <a:rPr lang="ru-RU" sz="3600" dirty="0" smtClean="0"/>
              <a:t>не получится таким массовым</a:t>
            </a:r>
            <a:br>
              <a:rPr lang="ru-RU" sz="3600" dirty="0" smtClean="0"/>
            </a:br>
            <a:endParaRPr lang="ru-RU" sz="3600" dirty="0" smtClean="0"/>
          </a:p>
          <a:p>
            <a:pPr marL="536575" indent="-457200"/>
            <a:r>
              <a:rPr lang="ru-RU" sz="3600" dirty="0" smtClean="0"/>
              <a:t>Сотрудничество с храмом и  тема праздника не вызовут интереса у детей</a:t>
            </a:r>
            <a:br>
              <a:rPr lang="ru-RU" sz="3600" dirty="0" smtClean="0"/>
            </a:br>
            <a:endParaRPr lang="ru-RU" sz="3600" dirty="0" smtClean="0"/>
          </a:p>
          <a:p>
            <a:pPr marL="536575" indent="-457200"/>
            <a:r>
              <a:rPr lang="ru-RU" sz="3600" dirty="0" smtClean="0"/>
              <a:t>Не </a:t>
            </a:r>
            <a:r>
              <a:rPr lang="ru-RU" sz="3600" dirty="0"/>
              <a:t>получится яркого праздника, который бы не оставил никого </a:t>
            </a:r>
            <a:r>
              <a:rPr lang="ru-RU" sz="3600" dirty="0" smtClean="0"/>
              <a:t>равнодушным </a:t>
            </a:r>
          </a:p>
          <a:p>
            <a:pPr marL="0" indent="0">
              <a:buNone/>
            </a:pPr>
            <a:r>
              <a:rPr lang="ru-RU" sz="3600" dirty="0"/>
              <a:t> </a:t>
            </a:r>
            <a:r>
              <a:rPr lang="ru-RU" sz="3600" dirty="0" smtClean="0"/>
              <a:t>  </a:t>
            </a:r>
            <a:endParaRPr lang="ru-RU" sz="3600" dirty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6512" y="77544"/>
            <a:ext cx="9073008" cy="1052736"/>
          </a:xfrm>
        </p:spPr>
        <p:txBody>
          <a:bodyPr/>
          <a:lstStyle/>
          <a:p>
            <a:r>
              <a:rPr lang="ru-RU" b="1" dirty="0" smtClean="0">
                <a:solidFill>
                  <a:srgbClr val="333300"/>
                </a:solidFill>
              </a:rPr>
              <a:t> День православной молодежи</a:t>
            </a:r>
            <a:endParaRPr lang="ru-RU" sz="3600" b="1" dirty="0">
              <a:solidFill>
                <a:srgbClr val="333300"/>
              </a:solidFill>
            </a:endParaRPr>
          </a:p>
        </p:txBody>
      </p:sp>
      <p:pic>
        <p:nvPicPr>
          <p:cNvPr id="6" name="Содержимое 3" descr="IMG_0841.JPG"/>
          <p:cNvPicPr>
            <a:picLocks noChangeAspect="1"/>
          </p:cNvPicPr>
          <p:nvPr/>
        </p:nvPicPr>
        <p:blipFill>
          <a:blip r:embed="rId2" cstate="print"/>
          <a:srcRect l="56195" t="27182" r="11307" b="29970"/>
          <a:stretch>
            <a:fillRect/>
          </a:stretch>
        </p:blipFill>
        <p:spPr bwMode="auto">
          <a:xfrm>
            <a:off x="5747099" y="1201286"/>
            <a:ext cx="3195665" cy="2808312"/>
          </a:xfrm>
          <a:prstGeom prst="rect">
            <a:avLst/>
          </a:prstGeom>
          <a:noFill/>
          <a:ln w="9525">
            <a:solidFill>
              <a:srgbClr val="333300"/>
            </a:solidFill>
            <a:miter lim="800000"/>
            <a:headEnd/>
            <a:tailEnd/>
          </a:ln>
          <a:effectLst/>
        </p:spPr>
      </p:pic>
      <p:pic>
        <p:nvPicPr>
          <p:cNvPr id="8" name="Рисунок 12" descr="P1400586.JPG"/>
          <p:cNvPicPr>
            <a:picLocks noChangeAspect="1"/>
          </p:cNvPicPr>
          <p:nvPr/>
        </p:nvPicPr>
        <p:blipFill rotWithShape="1">
          <a:blip r:embed="rId3" cstate="print"/>
          <a:srcRect t="4900" r="4351" b="14514"/>
          <a:stretch/>
        </p:blipFill>
        <p:spPr bwMode="auto">
          <a:xfrm>
            <a:off x="4499992" y="4221088"/>
            <a:ext cx="4442772" cy="2485783"/>
          </a:xfrm>
          <a:prstGeom prst="rect">
            <a:avLst/>
          </a:prstGeom>
          <a:noFill/>
          <a:ln w="9525">
            <a:solidFill>
              <a:srgbClr val="333300"/>
            </a:solidFill>
            <a:miter lim="800000"/>
            <a:headEnd/>
            <a:tailEnd/>
          </a:ln>
        </p:spPr>
      </p:pic>
      <p:pic>
        <p:nvPicPr>
          <p:cNvPr id="10" name="Содержимое 9" descr="P1400507.JPG"/>
          <p:cNvPicPr>
            <a:picLocks noGrp="1" noChangeAspect="1"/>
          </p:cNvPicPr>
          <p:nvPr>
            <p:ph idx="1"/>
          </p:nvPr>
        </p:nvPicPr>
        <p:blipFill rotWithShape="1">
          <a:blip r:embed="rId4" cstate="print"/>
          <a:srcRect l="26557" t="19053" r="16426" b="18351"/>
          <a:stretch/>
        </p:blipFill>
        <p:spPr>
          <a:xfrm>
            <a:off x="243085" y="4203839"/>
            <a:ext cx="3456384" cy="2520280"/>
          </a:xfrm>
          <a:ln>
            <a:solidFill>
              <a:srgbClr val="333300"/>
            </a:solidFill>
          </a:ln>
        </p:spPr>
      </p:pic>
      <p:pic>
        <p:nvPicPr>
          <p:cNvPr id="11" name="Содержимое 11" descr="P1400531.JPG"/>
          <p:cNvPicPr>
            <a:picLocks noChangeAspect="1"/>
          </p:cNvPicPr>
          <p:nvPr/>
        </p:nvPicPr>
        <p:blipFill rotWithShape="1">
          <a:blip r:embed="rId5" cstate="print"/>
          <a:srcRect l="16700" r="20263" b="17645"/>
          <a:stretch/>
        </p:blipFill>
        <p:spPr>
          <a:xfrm>
            <a:off x="255028" y="1224445"/>
            <a:ext cx="3240360" cy="2811463"/>
          </a:xfrm>
          <a:prstGeom prst="rect">
            <a:avLst/>
          </a:prstGeom>
          <a:ln>
            <a:solidFill>
              <a:srgbClr val="3333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694875" y="1700808"/>
            <a:ext cx="18527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333300"/>
                </a:solidFill>
              </a:rPr>
              <a:t>2016</a:t>
            </a:r>
          </a:p>
          <a:p>
            <a:pPr algn="ctr"/>
            <a:r>
              <a:rPr lang="ru-RU" sz="4400" b="1" dirty="0" smtClean="0">
                <a:solidFill>
                  <a:srgbClr val="333300"/>
                </a:solidFill>
              </a:rPr>
              <a:t>год</a:t>
            </a:r>
            <a:endParaRPr lang="ru-RU" sz="4400" b="1" dirty="0">
              <a:solidFill>
                <a:srgbClr val="3333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90872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4900" b="1" dirty="0" smtClean="0">
                <a:solidFill>
                  <a:srgbClr val="333300"/>
                </a:solidFill>
              </a:rPr>
              <a:t>План работы над проектом    </a:t>
            </a:r>
            <a:endParaRPr lang="ru-RU" sz="4900" b="1" dirty="0">
              <a:solidFill>
                <a:srgbClr val="333300"/>
              </a:solidFill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628016690"/>
              </p:ext>
            </p:extLst>
          </p:nvPr>
        </p:nvGraphicFramePr>
        <p:xfrm>
          <a:off x="0" y="938632"/>
          <a:ext cx="9144000" cy="594360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051720"/>
                <a:gridCol w="5040560"/>
                <a:gridCol w="2051720"/>
              </a:tblGrid>
              <a:tr h="341528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n>
                            <a:solidFill>
                              <a:srgbClr val="333300"/>
                            </a:solidFill>
                          </a:ln>
                        </a:rPr>
                        <a:t>Этап ,сроки</a:t>
                      </a:r>
                      <a:endParaRPr lang="ru-RU" sz="1800" dirty="0">
                        <a:ln>
                          <a:solidFill>
                            <a:srgbClr val="333300"/>
                          </a:solidFill>
                        </a:ln>
                        <a:solidFill>
                          <a:srgbClr val="333300"/>
                        </a:solidFill>
                      </a:endParaRPr>
                    </a:p>
                  </a:txBody>
                  <a:tcPr marL="94650" marR="946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n>
                            <a:solidFill>
                              <a:srgbClr val="333300"/>
                            </a:solidFill>
                          </a:ln>
                        </a:rPr>
                        <a:t>Содержание</a:t>
                      </a:r>
                      <a:endParaRPr lang="ru-RU" sz="1800" dirty="0">
                        <a:ln>
                          <a:solidFill>
                            <a:srgbClr val="333300"/>
                          </a:solidFill>
                        </a:ln>
                        <a:solidFill>
                          <a:srgbClr val="333300"/>
                        </a:solidFill>
                      </a:endParaRPr>
                    </a:p>
                  </a:txBody>
                  <a:tcPr marL="94650" marR="946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n>
                            <a:solidFill>
                              <a:srgbClr val="333300"/>
                            </a:solidFill>
                          </a:ln>
                        </a:rPr>
                        <a:t>Ответственные  </a:t>
                      </a:r>
                      <a:endParaRPr lang="ru-RU" sz="1800" dirty="0">
                        <a:ln>
                          <a:solidFill>
                            <a:srgbClr val="333300"/>
                          </a:solidFill>
                        </a:ln>
                        <a:solidFill>
                          <a:srgbClr val="333300"/>
                        </a:solidFill>
                      </a:endParaRPr>
                    </a:p>
                  </a:txBody>
                  <a:tcPr marL="94650" marR="94650"/>
                </a:tc>
              </a:tr>
              <a:tr h="127547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n>
                            <a:solidFill>
                              <a:srgbClr val="333300"/>
                            </a:solidFill>
                          </a:ln>
                        </a:rPr>
                        <a:t>Подготовительный  сентябрь </a:t>
                      </a:r>
                    </a:p>
                    <a:p>
                      <a:r>
                        <a:rPr lang="ru-RU" sz="1600" dirty="0" smtClean="0">
                          <a:ln>
                            <a:solidFill>
                              <a:srgbClr val="333300"/>
                            </a:solidFill>
                          </a:ln>
                          <a:solidFill>
                            <a:srgbClr val="333300"/>
                          </a:solidFill>
                        </a:rPr>
                        <a:t>октябрь</a:t>
                      </a:r>
                      <a:endParaRPr lang="ru-RU" sz="1600" dirty="0">
                        <a:ln>
                          <a:solidFill>
                            <a:srgbClr val="333300"/>
                          </a:solidFill>
                        </a:ln>
                        <a:solidFill>
                          <a:srgbClr val="333300"/>
                        </a:solidFill>
                      </a:endParaRPr>
                    </a:p>
                  </a:txBody>
                  <a:tcPr marL="94650" marR="94650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n>
                            <a:solidFill>
                              <a:srgbClr val="333300"/>
                            </a:solidFill>
                          </a:ln>
                          <a:solidFill>
                            <a:srgbClr val="333300"/>
                          </a:solidFill>
                        </a:rPr>
                        <a:t>Определение темы праздника, формы проведения</a:t>
                      </a:r>
                    </a:p>
                    <a:p>
                      <a:r>
                        <a:rPr lang="ru-RU" sz="1600" dirty="0" smtClean="0">
                          <a:ln>
                            <a:solidFill>
                              <a:srgbClr val="333300"/>
                            </a:solidFill>
                          </a:ln>
                          <a:solidFill>
                            <a:srgbClr val="333300"/>
                          </a:solidFill>
                        </a:rPr>
                        <a:t>Конкурс на лучший сценарий </a:t>
                      </a:r>
                    </a:p>
                    <a:p>
                      <a:r>
                        <a:rPr lang="ru-RU" sz="1600" dirty="0" smtClean="0">
                          <a:ln>
                            <a:solidFill>
                              <a:srgbClr val="333300"/>
                            </a:solidFill>
                          </a:ln>
                          <a:solidFill>
                            <a:srgbClr val="333300"/>
                          </a:solidFill>
                        </a:rPr>
                        <a:t>Назначение</a:t>
                      </a:r>
                      <a:r>
                        <a:rPr lang="ru-RU" sz="1600" baseline="0" dirty="0" smtClean="0">
                          <a:ln>
                            <a:solidFill>
                              <a:srgbClr val="333300"/>
                            </a:solidFill>
                          </a:ln>
                          <a:solidFill>
                            <a:srgbClr val="333300"/>
                          </a:solidFill>
                        </a:rPr>
                        <a:t> ответственных за различные направления подготовки к празднику (концерт, выставки и т.д.)</a:t>
                      </a:r>
                      <a:endParaRPr lang="ru-RU" sz="1600" dirty="0">
                        <a:ln>
                          <a:solidFill>
                            <a:srgbClr val="333300"/>
                          </a:solidFill>
                        </a:ln>
                        <a:solidFill>
                          <a:srgbClr val="333300"/>
                        </a:solidFill>
                      </a:endParaRPr>
                    </a:p>
                  </a:txBody>
                  <a:tcPr marL="94650" marR="94650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n>
                            <a:solidFill>
                              <a:srgbClr val="333300"/>
                            </a:solidFill>
                          </a:ln>
                          <a:solidFill>
                            <a:srgbClr val="333300"/>
                          </a:solidFill>
                        </a:rPr>
                        <a:t>КОГОБУ СШ </a:t>
                      </a:r>
                      <a:br>
                        <a:rPr lang="ru-RU" sz="1600" dirty="0" smtClean="0">
                          <a:ln>
                            <a:solidFill>
                              <a:srgbClr val="333300"/>
                            </a:solidFill>
                          </a:ln>
                          <a:solidFill>
                            <a:srgbClr val="333300"/>
                          </a:solidFill>
                        </a:rPr>
                      </a:br>
                      <a:r>
                        <a:rPr lang="ru-RU" sz="1600" dirty="0" err="1" smtClean="0">
                          <a:ln>
                            <a:solidFill>
                              <a:srgbClr val="333300"/>
                            </a:solidFill>
                          </a:ln>
                          <a:solidFill>
                            <a:srgbClr val="333300"/>
                          </a:solidFill>
                        </a:rPr>
                        <a:t>пгт</a:t>
                      </a:r>
                      <a:r>
                        <a:rPr lang="ru-RU" sz="1600" dirty="0" smtClean="0">
                          <a:ln>
                            <a:solidFill>
                              <a:srgbClr val="333300"/>
                            </a:solidFill>
                          </a:ln>
                          <a:solidFill>
                            <a:srgbClr val="333300"/>
                          </a:solidFill>
                        </a:rPr>
                        <a:t> Арбаж,</a:t>
                      </a:r>
                      <a:r>
                        <a:rPr lang="ru-RU" sz="1600" baseline="0" dirty="0" smtClean="0">
                          <a:ln>
                            <a:solidFill>
                              <a:srgbClr val="333300"/>
                            </a:solidFill>
                          </a:ln>
                          <a:solidFill>
                            <a:srgbClr val="333300"/>
                          </a:solidFill>
                        </a:rPr>
                        <a:t> </a:t>
                      </a:r>
                      <a:r>
                        <a:rPr lang="ru-RU" sz="1600" baseline="0" dirty="0" err="1" smtClean="0">
                          <a:ln>
                            <a:solidFill>
                              <a:srgbClr val="333300"/>
                            </a:solidFill>
                          </a:ln>
                          <a:solidFill>
                            <a:srgbClr val="333300"/>
                          </a:solidFill>
                        </a:rPr>
                        <a:t>РЦКиД</a:t>
                      </a:r>
                      <a:r>
                        <a:rPr lang="ru-RU" sz="1600" baseline="0" dirty="0" smtClean="0">
                          <a:ln>
                            <a:solidFill>
                              <a:srgbClr val="333300"/>
                            </a:solidFill>
                          </a:ln>
                          <a:solidFill>
                            <a:srgbClr val="333300"/>
                          </a:solidFill>
                        </a:rPr>
                        <a:t>, Сретенский храм</a:t>
                      </a:r>
                      <a:endParaRPr lang="ru-RU" sz="1600" dirty="0">
                        <a:ln>
                          <a:solidFill>
                            <a:srgbClr val="333300"/>
                          </a:solidFill>
                        </a:ln>
                        <a:solidFill>
                          <a:srgbClr val="333300"/>
                        </a:solidFill>
                      </a:endParaRPr>
                    </a:p>
                  </a:txBody>
                  <a:tcPr marL="94650" marR="94650"/>
                </a:tc>
              </a:tr>
              <a:tr h="127547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n>
                            <a:solidFill>
                              <a:srgbClr val="333300"/>
                            </a:solidFill>
                          </a:ln>
                        </a:rPr>
                        <a:t>Реализация проекта</a:t>
                      </a:r>
                    </a:p>
                    <a:p>
                      <a:r>
                        <a:rPr lang="ru-RU" sz="1600" dirty="0" smtClean="0">
                          <a:ln>
                            <a:solidFill>
                              <a:srgbClr val="333300"/>
                            </a:solidFill>
                          </a:ln>
                          <a:solidFill>
                            <a:srgbClr val="333300"/>
                          </a:solidFill>
                        </a:rPr>
                        <a:t>Ноябрь-декабрь</a:t>
                      </a:r>
                      <a:endParaRPr lang="ru-RU" sz="1600" dirty="0">
                        <a:ln>
                          <a:solidFill>
                            <a:srgbClr val="333300"/>
                          </a:solidFill>
                        </a:ln>
                        <a:solidFill>
                          <a:srgbClr val="333300"/>
                        </a:solidFill>
                      </a:endParaRPr>
                    </a:p>
                  </a:txBody>
                  <a:tcPr marL="94650" marR="94650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n>
                            <a:solidFill>
                              <a:srgbClr val="333300"/>
                            </a:solidFill>
                          </a:ln>
                          <a:solidFill>
                            <a:srgbClr val="333300"/>
                          </a:solidFill>
                        </a:rPr>
                        <a:t>Подготовка к празднику:</a:t>
                      </a:r>
                    </a:p>
                    <a:p>
                      <a:r>
                        <a:rPr lang="ru-RU" sz="1600" dirty="0" smtClean="0">
                          <a:ln>
                            <a:solidFill>
                              <a:srgbClr val="333300"/>
                            </a:solidFill>
                          </a:ln>
                          <a:solidFill>
                            <a:srgbClr val="333300"/>
                          </a:solidFill>
                        </a:rPr>
                        <a:t>репетиции </a:t>
                      </a:r>
                    </a:p>
                    <a:p>
                      <a:r>
                        <a:rPr lang="ru-RU" sz="1600" dirty="0" smtClean="0">
                          <a:ln>
                            <a:solidFill>
                              <a:srgbClr val="333300"/>
                            </a:solidFill>
                          </a:ln>
                          <a:solidFill>
                            <a:srgbClr val="333300"/>
                          </a:solidFill>
                        </a:rPr>
                        <a:t>Изготовление</a:t>
                      </a:r>
                      <a:r>
                        <a:rPr lang="ru-RU" sz="1600" baseline="0" dirty="0" smtClean="0">
                          <a:ln>
                            <a:solidFill>
                              <a:srgbClr val="333300"/>
                            </a:solidFill>
                          </a:ln>
                          <a:solidFill>
                            <a:srgbClr val="333300"/>
                          </a:solidFill>
                        </a:rPr>
                        <a:t> костюмов</a:t>
                      </a:r>
                    </a:p>
                    <a:p>
                      <a:r>
                        <a:rPr lang="ru-RU" sz="1600" baseline="0" dirty="0" smtClean="0">
                          <a:ln>
                            <a:solidFill>
                              <a:srgbClr val="333300"/>
                            </a:solidFill>
                          </a:ln>
                          <a:solidFill>
                            <a:srgbClr val="333300"/>
                          </a:solidFill>
                        </a:rPr>
                        <a:t>Проект оформления сцены</a:t>
                      </a:r>
                    </a:p>
                    <a:p>
                      <a:r>
                        <a:rPr lang="ru-RU" sz="1600" baseline="0" dirty="0" smtClean="0">
                          <a:ln>
                            <a:solidFill>
                              <a:srgbClr val="333300"/>
                            </a:solidFill>
                          </a:ln>
                          <a:solidFill>
                            <a:srgbClr val="333300"/>
                          </a:solidFill>
                        </a:rPr>
                        <a:t>Сбор рисунков, сочинений и др.</a:t>
                      </a:r>
                      <a:endParaRPr lang="ru-RU" sz="1600" dirty="0">
                        <a:ln>
                          <a:solidFill>
                            <a:srgbClr val="333300"/>
                          </a:solidFill>
                        </a:ln>
                        <a:solidFill>
                          <a:srgbClr val="333300"/>
                        </a:solidFill>
                      </a:endParaRPr>
                    </a:p>
                  </a:txBody>
                  <a:tcPr marL="94650" marR="9465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n>
                            <a:solidFill>
                              <a:srgbClr val="333300"/>
                            </a:solidFill>
                          </a:ln>
                          <a:solidFill>
                            <a:srgbClr val="333300"/>
                          </a:solidFill>
                        </a:rPr>
                        <a:t>Группы ответственных из учащихся , педагогов</a:t>
                      </a:r>
                      <a:r>
                        <a:rPr lang="ru-RU" sz="1600" baseline="0" dirty="0" smtClean="0">
                          <a:ln>
                            <a:solidFill>
                              <a:srgbClr val="333300"/>
                            </a:solidFill>
                          </a:ln>
                          <a:solidFill>
                            <a:srgbClr val="333300"/>
                          </a:solidFill>
                        </a:rPr>
                        <a:t> и др.</a:t>
                      </a:r>
                      <a:endParaRPr lang="ru-RU" sz="1600" dirty="0">
                        <a:ln w="12700">
                          <a:solidFill>
                            <a:srgbClr val="333300"/>
                          </a:solidFill>
                        </a:ln>
                        <a:solidFill>
                          <a:srgbClr val="333300"/>
                        </a:solidFill>
                      </a:endParaRPr>
                    </a:p>
                  </a:txBody>
                  <a:tcPr marL="94650" marR="94650"/>
                </a:tc>
              </a:tr>
              <a:tr h="800879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n>
                            <a:solidFill>
                              <a:srgbClr val="333300"/>
                            </a:solidFill>
                          </a:ln>
                        </a:rPr>
                        <a:t>Промежуточный подведение итогов</a:t>
                      </a:r>
                      <a:endParaRPr lang="ru-RU" sz="1600" dirty="0">
                        <a:ln>
                          <a:solidFill>
                            <a:srgbClr val="333300"/>
                          </a:solidFill>
                        </a:ln>
                        <a:solidFill>
                          <a:srgbClr val="333300"/>
                        </a:solidFill>
                      </a:endParaRPr>
                    </a:p>
                  </a:txBody>
                  <a:tcPr marL="94650" marR="9465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n>
                            <a:solidFill>
                              <a:srgbClr val="333300"/>
                            </a:solidFill>
                          </a:ln>
                          <a:solidFill>
                            <a:srgbClr val="333300"/>
                          </a:solidFill>
                        </a:rPr>
                        <a:t>Генеральная репетиция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n>
                            <a:solidFill>
                              <a:srgbClr val="333300"/>
                            </a:solidFill>
                          </a:ln>
                          <a:solidFill>
                            <a:srgbClr val="333300"/>
                          </a:solidFill>
                        </a:rPr>
                        <a:t>Подведение  итогов конкурсов  рисунков и т.д.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n>
                            <a:solidFill>
                              <a:srgbClr val="333300"/>
                            </a:solidFill>
                          </a:ln>
                          <a:solidFill>
                            <a:srgbClr val="333300"/>
                          </a:solidFill>
                        </a:rPr>
                        <a:t>Грамоты, подарки</a:t>
                      </a:r>
                      <a:endParaRPr lang="ru-RU" sz="1600" dirty="0">
                        <a:ln>
                          <a:solidFill>
                            <a:srgbClr val="333300"/>
                          </a:solidFill>
                        </a:ln>
                        <a:solidFill>
                          <a:srgbClr val="333300"/>
                        </a:solidFill>
                      </a:endParaRPr>
                    </a:p>
                  </a:txBody>
                  <a:tcPr marL="94650" marR="9465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n>
                            <a:solidFill>
                              <a:srgbClr val="333300"/>
                            </a:solidFill>
                          </a:ln>
                          <a:solidFill>
                            <a:srgbClr val="333300"/>
                          </a:solidFill>
                        </a:rPr>
                        <a:t>КОГОБУ СШ </a:t>
                      </a:r>
                      <a:br>
                        <a:rPr lang="ru-RU" sz="1600" dirty="0" smtClean="0">
                          <a:ln>
                            <a:solidFill>
                              <a:srgbClr val="333300"/>
                            </a:solidFill>
                          </a:ln>
                          <a:solidFill>
                            <a:srgbClr val="333300"/>
                          </a:solidFill>
                        </a:rPr>
                      </a:br>
                      <a:r>
                        <a:rPr lang="ru-RU" sz="1600" dirty="0" err="1" smtClean="0">
                          <a:ln>
                            <a:solidFill>
                              <a:srgbClr val="333300"/>
                            </a:solidFill>
                          </a:ln>
                          <a:solidFill>
                            <a:srgbClr val="333300"/>
                          </a:solidFill>
                        </a:rPr>
                        <a:t>пгт</a:t>
                      </a:r>
                      <a:r>
                        <a:rPr lang="ru-RU" sz="1600" dirty="0" smtClean="0">
                          <a:ln>
                            <a:solidFill>
                              <a:srgbClr val="333300"/>
                            </a:solidFill>
                          </a:ln>
                          <a:solidFill>
                            <a:srgbClr val="333300"/>
                          </a:solidFill>
                        </a:rPr>
                        <a:t> Арбаж,</a:t>
                      </a:r>
                      <a:r>
                        <a:rPr lang="ru-RU" sz="1600" baseline="0" dirty="0" smtClean="0">
                          <a:ln>
                            <a:solidFill>
                              <a:srgbClr val="333300"/>
                            </a:solidFill>
                          </a:ln>
                          <a:solidFill>
                            <a:srgbClr val="333300"/>
                          </a:solidFill>
                        </a:rPr>
                        <a:t> </a:t>
                      </a:r>
                      <a:r>
                        <a:rPr lang="ru-RU" sz="1600" baseline="0" dirty="0" err="1" smtClean="0">
                          <a:ln>
                            <a:solidFill>
                              <a:srgbClr val="333300"/>
                            </a:solidFill>
                          </a:ln>
                          <a:solidFill>
                            <a:srgbClr val="333300"/>
                          </a:solidFill>
                        </a:rPr>
                        <a:t>РЦКиД</a:t>
                      </a:r>
                      <a:r>
                        <a:rPr lang="ru-RU" sz="1600" baseline="0" dirty="0" smtClean="0">
                          <a:ln>
                            <a:solidFill>
                              <a:srgbClr val="333300"/>
                            </a:solidFill>
                          </a:ln>
                          <a:solidFill>
                            <a:srgbClr val="333300"/>
                          </a:solidFill>
                        </a:rPr>
                        <a:t>, Сретенский храм</a:t>
                      </a:r>
                      <a:endParaRPr lang="ru-RU" sz="1600" dirty="0">
                        <a:ln>
                          <a:solidFill>
                            <a:srgbClr val="333300"/>
                          </a:solidFill>
                        </a:ln>
                        <a:solidFill>
                          <a:srgbClr val="333300"/>
                        </a:solidFill>
                      </a:endParaRPr>
                    </a:p>
                  </a:txBody>
                  <a:tcPr marL="94650" marR="94650"/>
                </a:tc>
              </a:tr>
              <a:tr h="800879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n>
                            <a:solidFill>
                              <a:srgbClr val="333300"/>
                            </a:solidFill>
                          </a:ln>
                        </a:rPr>
                        <a:t> Продукт</a:t>
                      </a:r>
                      <a:r>
                        <a:rPr lang="ru-RU" sz="1600" baseline="0" dirty="0" smtClean="0">
                          <a:ln>
                            <a:solidFill>
                              <a:srgbClr val="333300"/>
                            </a:solidFill>
                          </a:ln>
                        </a:rPr>
                        <a:t> </a:t>
                      </a:r>
                      <a:r>
                        <a:rPr lang="ru-RU" sz="1600" dirty="0" smtClean="0">
                          <a:ln>
                            <a:solidFill>
                              <a:srgbClr val="333300"/>
                            </a:solidFill>
                          </a:ln>
                        </a:rPr>
                        <a:t> проекта</a:t>
                      </a:r>
                      <a:endParaRPr lang="ru-RU" sz="1600" dirty="0">
                        <a:ln>
                          <a:solidFill>
                            <a:srgbClr val="333300"/>
                          </a:solidFill>
                        </a:ln>
                        <a:solidFill>
                          <a:srgbClr val="333300"/>
                        </a:solidFill>
                      </a:endParaRPr>
                    </a:p>
                  </a:txBody>
                  <a:tcPr marL="94650" marR="94650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n>
                            <a:solidFill>
                              <a:srgbClr val="333300"/>
                            </a:solidFill>
                          </a:ln>
                        </a:rPr>
                        <a:t>Проведение</a:t>
                      </a:r>
                      <a:r>
                        <a:rPr lang="ru-RU" sz="1600" baseline="0" dirty="0" smtClean="0">
                          <a:ln>
                            <a:solidFill>
                              <a:srgbClr val="333300"/>
                            </a:solidFill>
                          </a:ln>
                        </a:rPr>
                        <a:t> праздника</a:t>
                      </a:r>
                    </a:p>
                    <a:p>
                      <a:r>
                        <a:rPr lang="ru-RU" sz="1600" baseline="0" dirty="0" smtClean="0">
                          <a:ln>
                            <a:solidFill>
                              <a:srgbClr val="333300"/>
                            </a:solidFill>
                          </a:ln>
                        </a:rPr>
                        <a:t>Награждение победителей, призеров , участников конкурсов, активных участников всех этапов</a:t>
                      </a:r>
                    </a:p>
                  </a:txBody>
                  <a:tcPr marL="94650" marR="9465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n>
                            <a:solidFill>
                              <a:srgbClr val="333300"/>
                            </a:solidFill>
                          </a:ln>
                          <a:solidFill>
                            <a:srgbClr val="333300"/>
                          </a:solidFill>
                        </a:rPr>
                        <a:t>КОГОБУ СШ пгт </a:t>
                      </a:r>
                      <a:r>
                        <a:rPr lang="ru-RU" sz="1600" dirty="0" err="1" smtClean="0">
                          <a:ln>
                            <a:solidFill>
                              <a:srgbClr val="333300"/>
                            </a:solidFill>
                          </a:ln>
                          <a:solidFill>
                            <a:srgbClr val="333300"/>
                          </a:solidFill>
                        </a:rPr>
                        <a:t>Арбаж</a:t>
                      </a:r>
                      <a:r>
                        <a:rPr lang="ru-RU" sz="1600" dirty="0" smtClean="0">
                          <a:ln>
                            <a:solidFill>
                              <a:srgbClr val="333300"/>
                            </a:solidFill>
                          </a:ln>
                          <a:solidFill>
                            <a:srgbClr val="333300"/>
                          </a:solidFill>
                        </a:rPr>
                        <a:t>,</a:t>
                      </a:r>
                      <a:r>
                        <a:rPr lang="ru-RU" sz="1600" baseline="0" dirty="0" smtClean="0">
                          <a:ln>
                            <a:solidFill>
                              <a:srgbClr val="333300"/>
                            </a:solidFill>
                          </a:ln>
                          <a:solidFill>
                            <a:srgbClr val="333300"/>
                          </a:solidFill>
                        </a:rPr>
                        <a:t> </a:t>
                      </a:r>
                      <a:r>
                        <a:rPr lang="ru-RU" sz="1600" baseline="0" dirty="0" err="1" smtClean="0">
                          <a:ln>
                            <a:solidFill>
                              <a:srgbClr val="333300"/>
                            </a:solidFill>
                          </a:ln>
                          <a:solidFill>
                            <a:srgbClr val="333300"/>
                          </a:solidFill>
                        </a:rPr>
                        <a:t>РЦКиД</a:t>
                      </a:r>
                      <a:r>
                        <a:rPr lang="ru-RU" sz="1600" baseline="0" dirty="0" smtClean="0">
                          <a:ln>
                            <a:solidFill>
                              <a:srgbClr val="333300"/>
                            </a:solidFill>
                          </a:ln>
                          <a:solidFill>
                            <a:srgbClr val="333300"/>
                          </a:solidFill>
                        </a:rPr>
                        <a:t>, Сретенский храм</a:t>
                      </a:r>
                      <a:endParaRPr lang="ru-RU" sz="1600" dirty="0">
                        <a:ln>
                          <a:solidFill>
                            <a:srgbClr val="333300"/>
                          </a:solidFill>
                        </a:ln>
                        <a:solidFill>
                          <a:srgbClr val="333300"/>
                        </a:solidFill>
                      </a:endParaRPr>
                    </a:p>
                  </a:txBody>
                  <a:tcPr marL="94650" marR="94650"/>
                </a:tc>
              </a:tr>
              <a:tr h="127547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n>
                            <a:solidFill>
                              <a:srgbClr val="333300"/>
                            </a:solidFill>
                          </a:ln>
                        </a:rPr>
                        <a:t> Результаты </a:t>
                      </a:r>
                      <a:endParaRPr lang="ru-RU" sz="1600" dirty="0">
                        <a:ln>
                          <a:solidFill>
                            <a:srgbClr val="333300"/>
                          </a:solidFill>
                        </a:ln>
                        <a:solidFill>
                          <a:srgbClr val="333300"/>
                        </a:solidFill>
                      </a:endParaRPr>
                    </a:p>
                  </a:txBody>
                  <a:tcPr marL="94650" marR="94650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n>
                            <a:solidFill>
                              <a:srgbClr val="333300"/>
                            </a:solidFill>
                          </a:ln>
                        </a:rPr>
                        <a:t>Количество</a:t>
                      </a:r>
                      <a:r>
                        <a:rPr lang="ru-RU" sz="1600" baseline="0" dirty="0" smtClean="0">
                          <a:ln>
                            <a:solidFill>
                              <a:srgbClr val="333300"/>
                            </a:solidFill>
                          </a:ln>
                        </a:rPr>
                        <a:t> участников (увеличение) </a:t>
                      </a:r>
                    </a:p>
                    <a:p>
                      <a:r>
                        <a:rPr lang="ru-RU" sz="1600" baseline="0" dirty="0" smtClean="0">
                          <a:ln>
                            <a:solidFill>
                              <a:srgbClr val="333300"/>
                            </a:solidFill>
                          </a:ln>
                        </a:rPr>
                        <a:t>Категория участников  </a:t>
                      </a:r>
                    </a:p>
                    <a:p>
                      <a:r>
                        <a:rPr lang="ru-RU" sz="1600" baseline="0" dirty="0" smtClean="0">
                          <a:ln>
                            <a:solidFill>
                              <a:srgbClr val="333300"/>
                            </a:solidFill>
                          </a:ln>
                        </a:rPr>
                        <a:t>Отражение в СМИ  Личностная оценка труда общественностью, родителями, школой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3333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600" dirty="0">
                        <a:ln>
                          <a:solidFill>
                            <a:srgbClr val="333300"/>
                          </a:solidFill>
                        </a:ln>
                        <a:solidFill>
                          <a:srgbClr val="333300"/>
                        </a:solidFill>
                      </a:endParaRPr>
                    </a:p>
                  </a:txBody>
                  <a:tcPr marL="94650" marR="9465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n>
                            <a:solidFill>
                              <a:srgbClr val="333300"/>
                            </a:solidFill>
                          </a:ln>
                          <a:solidFill>
                            <a:srgbClr val="333300"/>
                          </a:solidFill>
                        </a:rPr>
                        <a:t>КОГОБУ СШ </a:t>
                      </a:r>
                      <a:br>
                        <a:rPr lang="ru-RU" sz="1600" dirty="0" smtClean="0">
                          <a:ln>
                            <a:solidFill>
                              <a:srgbClr val="333300"/>
                            </a:solidFill>
                          </a:ln>
                          <a:solidFill>
                            <a:srgbClr val="333300"/>
                          </a:solidFill>
                        </a:rPr>
                      </a:br>
                      <a:r>
                        <a:rPr lang="ru-RU" sz="1600" dirty="0" err="1" smtClean="0">
                          <a:ln>
                            <a:solidFill>
                              <a:srgbClr val="333300"/>
                            </a:solidFill>
                          </a:ln>
                          <a:solidFill>
                            <a:srgbClr val="333300"/>
                          </a:solidFill>
                        </a:rPr>
                        <a:t>пгт</a:t>
                      </a:r>
                      <a:r>
                        <a:rPr lang="ru-RU" sz="1600" dirty="0" smtClean="0">
                          <a:ln>
                            <a:solidFill>
                              <a:srgbClr val="333300"/>
                            </a:solidFill>
                          </a:ln>
                          <a:solidFill>
                            <a:srgbClr val="333300"/>
                          </a:solidFill>
                        </a:rPr>
                        <a:t> Арбаж,</a:t>
                      </a:r>
                      <a:r>
                        <a:rPr lang="ru-RU" sz="1600" baseline="0" dirty="0" smtClean="0">
                          <a:ln>
                            <a:solidFill>
                              <a:srgbClr val="333300"/>
                            </a:solidFill>
                          </a:ln>
                          <a:solidFill>
                            <a:srgbClr val="333300"/>
                          </a:solidFill>
                        </a:rPr>
                        <a:t>  «</a:t>
                      </a:r>
                      <a:r>
                        <a:rPr lang="ru-RU" sz="1600" baseline="0" dirty="0" err="1" smtClean="0">
                          <a:ln>
                            <a:solidFill>
                              <a:srgbClr val="333300"/>
                            </a:solidFill>
                          </a:ln>
                          <a:solidFill>
                            <a:srgbClr val="333300"/>
                          </a:solidFill>
                        </a:rPr>
                        <a:t>Арбажские</a:t>
                      </a:r>
                      <a:r>
                        <a:rPr lang="ru-RU" sz="1600" baseline="0" dirty="0" smtClean="0">
                          <a:ln>
                            <a:solidFill>
                              <a:srgbClr val="333300"/>
                            </a:solidFill>
                          </a:ln>
                          <a:solidFill>
                            <a:srgbClr val="333300"/>
                          </a:solidFill>
                        </a:rPr>
                        <a:t> вести» Школьная газета</a:t>
                      </a:r>
                      <a:endParaRPr lang="ru-RU" sz="1600" dirty="0">
                        <a:ln>
                          <a:solidFill>
                            <a:srgbClr val="333300"/>
                          </a:solidFill>
                        </a:ln>
                        <a:solidFill>
                          <a:srgbClr val="333300"/>
                        </a:solidFill>
                      </a:endParaRPr>
                    </a:p>
                  </a:txBody>
                  <a:tcPr marL="94650" marR="94650"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714349" y="21874584"/>
          <a:ext cx="7310445" cy="6873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6815"/>
                <a:gridCol w="2436815"/>
                <a:gridCol w="2436815"/>
              </a:tblGrid>
              <a:tr h="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150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3847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834" y="171540"/>
            <a:ext cx="8496944" cy="86409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333300"/>
                </a:solidFill>
              </a:rPr>
              <a:t>«Пути небесные» 2017 год</a:t>
            </a:r>
            <a:endParaRPr lang="ru-RU" sz="3600" b="1" dirty="0">
              <a:solidFill>
                <a:srgbClr val="333300"/>
              </a:solidFill>
            </a:endParaRPr>
          </a:p>
        </p:txBody>
      </p:sp>
      <p:pic>
        <p:nvPicPr>
          <p:cNvPr id="4" name="Содержимое 3" descr="H:\конкурс нрав подвиг учителя 19\приложение 2\встреча гостей в храме 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052736"/>
            <a:ext cx="3816424" cy="2808312"/>
          </a:xfrm>
          <a:prstGeom prst="rect">
            <a:avLst/>
          </a:prstGeom>
          <a:noFill/>
          <a:ln w="9525">
            <a:solidFill>
              <a:srgbClr val="333300"/>
            </a:solidFill>
            <a:miter lim="800000"/>
            <a:headEnd/>
            <a:tailEnd/>
          </a:ln>
        </p:spPr>
      </p:pic>
      <p:pic>
        <p:nvPicPr>
          <p:cNvPr id="5" name="Рисунок 4" descr="H:\конкурс нрав подвиг учителя 19\приложение 2\участники выставки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005064"/>
            <a:ext cx="3816424" cy="2636912"/>
          </a:xfrm>
          <a:prstGeom prst="rect">
            <a:avLst/>
          </a:prstGeom>
          <a:noFill/>
          <a:ln w="9525">
            <a:solidFill>
              <a:srgbClr val="333300"/>
            </a:solidFill>
            <a:miter lim="800000"/>
            <a:headEnd/>
            <a:tailEnd/>
          </a:ln>
        </p:spPr>
      </p:pic>
      <p:pic>
        <p:nvPicPr>
          <p:cNvPr id="6" name="Рисунок 5" descr="H:\конкурс нрав подвиг учителя 19\приложение 2\награждение участников конкурсов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684" y="4019035"/>
            <a:ext cx="3816424" cy="2625203"/>
          </a:xfrm>
          <a:prstGeom prst="rect">
            <a:avLst/>
          </a:prstGeom>
          <a:noFill/>
          <a:ln w="9525">
            <a:solidFill>
              <a:srgbClr val="333300"/>
            </a:solidFill>
            <a:miter lim="800000"/>
            <a:headEnd/>
            <a:tailEnd/>
          </a:ln>
        </p:spPr>
      </p:pic>
      <p:pic>
        <p:nvPicPr>
          <p:cNvPr id="7" name="Содержимое 3" descr="конкурс красота Божьего мира  в яранске.JPG"/>
          <p:cNvPicPr>
            <a:picLocks noChangeAspect="1"/>
          </p:cNvPicPr>
          <p:nvPr/>
        </p:nvPicPr>
        <p:blipFill rotWithShape="1">
          <a:blip r:embed="rId5" cstate="print"/>
          <a:srcRect l="8620"/>
          <a:stretch/>
        </p:blipFill>
        <p:spPr bwMode="auto">
          <a:xfrm flipH="1">
            <a:off x="284684" y="1052736"/>
            <a:ext cx="3816424" cy="2782872"/>
          </a:xfrm>
          <a:prstGeom prst="rect">
            <a:avLst/>
          </a:prstGeom>
          <a:noFill/>
          <a:ln w="9525">
            <a:solidFill>
              <a:srgbClr val="3333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rx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Arx</Template>
  <TotalTime>795</TotalTime>
  <Words>570</Words>
  <Application>Microsoft Office PowerPoint</Application>
  <PresentationFormat>Экран (4:3)</PresentationFormat>
  <Paragraphs>113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Arx</vt:lpstr>
      <vt:lpstr>  Социализация обучающихся через совместную творческую деятельность светских и церковной организаций района </vt:lpstr>
      <vt:lpstr>Цель совместной деятельности</vt:lpstr>
      <vt:lpstr>Задачи:</vt:lpstr>
      <vt:lpstr>Тип проекта </vt:lpstr>
      <vt:lpstr>  Главная концепция проекта  (Идеи заложены в Национальной доктрине образования  РФ, «Законе об образовании», ФГОС, Программе духовно-нравственного воспитания )  </vt:lpstr>
      <vt:lpstr>Риски </vt:lpstr>
      <vt:lpstr> День православной молодежи</vt:lpstr>
      <vt:lpstr> План работы над проектом    </vt:lpstr>
      <vt:lpstr>«Пути небесные» 2017 год</vt:lpstr>
      <vt:lpstr>Программа «Пути небесные»</vt:lpstr>
      <vt:lpstr>Конкурс сочинений  «Я и православие» 2018 год</vt:lpstr>
      <vt:lpstr>Добрая сказка про злого снеговика, который масленицу украл</vt:lpstr>
      <vt:lpstr>Конференция  «Молодежь: свобода, выбор и ответственность»</vt:lpstr>
      <vt:lpstr>Темы выступлений</vt:lpstr>
      <vt:lpstr>Конференция «Молодежь: свобода, выбор и ответственность»</vt:lpstr>
      <vt:lpstr>Межрайонная   конференция  «Мы выросли, не знавшие войны.  За нас сражались прадеды и деды!» </vt:lpstr>
      <vt:lpstr>Межрайонная   конференция  «Мы выросли, не знавшие войны.  За нас сражались прадеды и деды!» </vt:lpstr>
      <vt:lpstr>Межрайонная   конференция  «Мы выросли, не знавшие войны.  За нас сражались прадеды и деды!» </vt:lpstr>
      <vt:lpstr>Да не погаснет в душах свет</vt:lpstr>
      <vt:lpstr>План  </vt:lpstr>
      <vt:lpstr> Ресурсы </vt:lpstr>
      <vt:lpstr>Результаты проекта</vt:lpstr>
      <vt:lpstr>Школьная газета, «Арбажские вести», «Просвет» 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Опыт совместной работы светской и церковной организаций по проведению праздника  «День православной молодежи» </dc:title>
  <cp:lastModifiedBy>бенца</cp:lastModifiedBy>
  <cp:revision>92</cp:revision>
  <dcterms:modified xsi:type="dcterms:W3CDTF">2022-02-07T12:17:29Z</dcterms:modified>
</cp:coreProperties>
</file>